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34"/>
  </p:notesMasterIdLst>
  <p:handoutMasterIdLst>
    <p:handoutMasterId r:id="rId35"/>
  </p:handoutMasterIdLst>
  <p:sldIdLst>
    <p:sldId id="260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69" r:id="rId13"/>
    <p:sldId id="288" r:id="rId14"/>
    <p:sldId id="272" r:id="rId15"/>
    <p:sldId id="275" r:id="rId16"/>
    <p:sldId id="276" r:id="rId17"/>
    <p:sldId id="277" r:id="rId18"/>
    <p:sldId id="278" r:id="rId19"/>
    <p:sldId id="280" r:id="rId20"/>
    <p:sldId id="279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90" r:id="rId29"/>
    <p:sldId id="291" r:id="rId30"/>
    <p:sldId id="292" r:id="rId31"/>
    <p:sldId id="293" r:id="rId32"/>
    <p:sldId id="29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384" autoAdjust="0"/>
  </p:normalViewPr>
  <p:slideViewPr>
    <p:cSldViewPr>
      <p:cViewPr>
        <p:scale>
          <a:sx n="66" d="100"/>
          <a:sy n="66" d="100"/>
        </p:scale>
        <p:origin x="-1426" y="-5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0C9B7-1CA3-49B5-B72F-A1C1D8E39CDB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8CBB6-952A-41AD-AAE1-CEBF97157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11256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8D32C-9A2D-4AA8-B8A9-4DAFD619831A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EF969-04CA-41A5-916D-A8E7EA805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14007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F969-04CA-41A5-916D-A8E7EA805FCB}" type="slidenum">
              <a:rPr lang="ru-RU" smtClean="0"/>
              <a:t>1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71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</a:t>
            </a:r>
            <a:r>
              <a:rPr lang="ru-RU" baseline="0" dirty="0" smtClean="0"/>
              <a:t> 4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9EF969-04CA-41A5-916D-A8E7EA805FC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473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9EF969-04CA-41A5-916D-A8E7EA805FC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481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016" y="0"/>
            <a:ext cx="8856984" cy="252028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b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i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ИСТОРИЯ МОЕГО РОДНОГО ГОРОДА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rost\Desktop\ФОТО РОДИТ СОБР\Photo059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3" y="2780928"/>
            <a:ext cx="4752527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63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+mn-lt"/>
              </a:rPr>
              <a:t>Основной этап: Реализация проекта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r>
              <a:rPr lang="ru-RU" sz="1700" dirty="0" smtClean="0"/>
              <a:t> </a:t>
            </a:r>
            <a:r>
              <a:rPr lang="ru-RU" sz="1800" dirty="0" smtClean="0"/>
              <a:t>организованная образовательная  деятельность;</a:t>
            </a:r>
            <a:endParaRPr lang="ru-RU" sz="1800" dirty="0"/>
          </a:p>
          <a:p>
            <a:r>
              <a:rPr lang="ru-RU" sz="1800" dirty="0"/>
              <a:t>- образовательная деятельность  в режимные моменты;</a:t>
            </a:r>
          </a:p>
          <a:p>
            <a:r>
              <a:rPr lang="ru-RU" sz="1800" dirty="0"/>
              <a:t>- просмотр слайдов, презентаций;</a:t>
            </a:r>
          </a:p>
          <a:p>
            <a:r>
              <a:rPr lang="ru-RU" sz="1800" dirty="0"/>
              <a:t>- оформление мини-музея и макета детского сада</a:t>
            </a:r>
            <a:r>
              <a:rPr lang="ru-RU" sz="1800" dirty="0" smtClean="0"/>
              <a:t>;</a:t>
            </a:r>
          </a:p>
          <a:p>
            <a:r>
              <a:rPr lang="ru-RU" sz="1800" dirty="0" smtClean="0"/>
              <a:t> - </a:t>
            </a:r>
            <a:r>
              <a:rPr lang="ru-RU" sz="1800" dirty="0" err="1" smtClean="0"/>
              <a:t>квест</a:t>
            </a:r>
            <a:r>
              <a:rPr lang="ru-RU" sz="1800" dirty="0" smtClean="0"/>
              <a:t>-игра;</a:t>
            </a:r>
            <a:endParaRPr lang="ru-RU" sz="1800" dirty="0"/>
          </a:p>
          <a:p>
            <a:r>
              <a:rPr lang="ru-RU" sz="1800" dirty="0"/>
              <a:t>- дидактические игры;</a:t>
            </a:r>
          </a:p>
          <a:p>
            <a:r>
              <a:rPr lang="ru-RU" sz="1800" dirty="0"/>
              <a:t>- детско-родительские выставки работ.</a:t>
            </a:r>
          </a:p>
          <a:p>
            <a:endParaRPr lang="ru-RU" dirty="0"/>
          </a:p>
        </p:txBody>
      </p:sp>
      <p:pic>
        <p:nvPicPr>
          <p:cNvPr id="4098" name="Picture 2" descr="C:\Users\rost\Desktop\ФОТО РОДИТ СОБР\Photo06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44897"/>
            <a:ext cx="3624403" cy="27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rost\Desktop\фото группа\Новая папка\Photo06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4"/>
            <a:ext cx="2947034" cy="22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rost\Desktop\фото группа\Новая папка\Photo06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553" y="3644897"/>
            <a:ext cx="3624402" cy="27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6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+mn-lt"/>
              </a:rPr>
              <a:t>Основной этап: Организованная образовательная деятельность</a:t>
            </a:r>
            <a:endParaRPr lang="ru-RU" sz="2800" b="1" dirty="0">
              <a:latin typeface="+mn-lt"/>
            </a:endParaRPr>
          </a:p>
        </p:txBody>
      </p:sp>
      <p:pic>
        <p:nvPicPr>
          <p:cNvPr id="4" name="Picture 4" descr="C:\Users\rost\Desktop\фото группа\Новая папка\Photo067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120" y="1092898"/>
            <a:ext cx="2657268" cy="199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rost\Desktop\фото группа\Новая папка\Photo06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307" y="3337000"/>
            <a:ext cx="3464046" cy="259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15616" y="1555341"/>
            <a:ext cx="62363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Просмотр презентации</a:t>
            </a:r>
          </a:p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«О чем рассказали старые фотографии»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rost\Desktop\фото группа\20181109_1053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6471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572000" y="59627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Беседа «Родной свой край люби и знай» 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36307" y="59350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РИСОВАНИЕ «МОЙ ГОРОД»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61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/>
          <a:p>
            <a:r>
              <a:rPr lang="ru-RU" sz="2800" b="1" dirty="0"/>
              <a:t>Основной этап: </a:t>
            </a:r>
            <a:r>
              <a:rPr lang="ru-RU" sz="2800" b="1" dirty="0" smtClean="0"/>
              <a:t>Продуктивная деятельность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548788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Изготовление макета детского сада</a:t>
            </a:r>
          </a:p>
          <a:p>
            <a:pPr algn="just"/>
            <a:endParaRPr lang="ru-RU" sz="1800" dirty="0" smtClean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pPr marL="0" indent="0">
              <a:buNone/>
            </a:pPr>
            <a:r>
              <a:rPr lang="ru-RU" sz="2000" b="1" dirty="0" smtClean="0"/>
              <a:t>                                             </a:t>
            </a:r>
            <a:endParaRPr lang="ru-RU" sz="2000" b="1" dirty="0"/>
          </a:p>
        </p:txBody>
      </p:sp>
      <p:pic>
        <p:nvPicPr>
          <p:cNvPr id="5122" name="Picture 2" descr="C:\Users\rost\Desktop\ФОТО РОДИТ СОБР\Photo06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340768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rost\Desktop\ФОТО РОДИТ СОБР\Photo06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60438" y="2996951"/>
            <a:ext cx="3024337" cy="403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95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/>
          <a:p>
            <a:r>
              <a:rPr lang="ru-RU" sz="2800" b="1" dirty="0"/>
              <a:t>Основной этап: </a:t>
            </a:r>
            <a:r>
              <a:rPr lang="ru-RU" sz="2800" b="1" dirty="0" smtClean="0"/>
              <a:t>Продуктивная деятельность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54878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Создание мини-музея                                                     </a:t>
            </a:r>
            <a:endParaRPr lang="ru-RU" sz="2000" b="1" dirty="0"/>
          </a:p>
        </p:txBody>
      </p:sp>
      <p:pic>
        <p:nvPicPr>
          <p:cNvPr id="5124" name="Picture 4" descr="C:\Users\rost\Desktop\ФОТО РОДИТ СОБР\Photo06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412776"/>
            <a:ext cx="6855638" cy="514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88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Основной этап: Продуктивная </a:t>
            </a:r>
            <a:r>
              <a:rPr lang="ru-RU" sz="2800" b="1" dirty="0"/>
              <a:t>деятельность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В</a:t>
            </a:r>
            <a:r>
              <a:rPr lang="ru-RU" sz="2000" b="1" dirty="0" smtClean="0"/>
              <a:t>торая половина дня: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r>
              <a:rPr lang="ru-RU" sz="2000" b="1" dirty="0" smtClean="0"/>
              <a:t> Конструирование</a:t>
            </a:r>
          </a:p>
          <a:p>
            <a:pPr marL="0" indent="0">
              <a:buNone/>
            </a:pPr>
            <a:r>
              <a:rPr lang="ru-RU" sz="2000" b="1" dirty="0" smtClean="0"/>
              <a:t>«Город – село»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6146" name="Picture 2" descr="C:\Users\rost\Desktop\фото группа\Новая папка\Photo06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614" y="1052736"/>
            <a:ext cx="3689604" cy="276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rost\Desktop\фото группа\Новая папка\Photo06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615" y="3839705"/>
            <a:ext cx="3689603" cy="276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rost\Desktop\фото группа\Новая папка\Photo06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39705"/>
            <a:ext cx="3689604" cy="276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91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6815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+mn-lt"/>
              </a:rPr>
              <a:t>Основной </a:t>
            </a:r>
            <a:r>
              <a:rPr lang="ru-RU" sz="2800" b="1" dirty="0" smtClean="0">
                <a:latin typeface="+mn-lt"/>
              </a:rPr>
              <a:t>этап проекта: </a:t>
            </a:r>
            <a:r>
              <a:rPr lang="ru-RU" sz="2800" b="1" dirty="0" err="1" smtClean="0">
                <a:latin typeface="+mn-lt"/>
              </a:rPr>
              <a:t>Квест</a:t>
            </a:r>
            <a:r>
              <a:rPr lang="ru-RU" sz="2800" b="1" dirty="0" smtClean="0">
                <a:latin typeface="+mn-lt"/>
              </a:rPr>
              <a:t>-игра </a:t>
            </a:r>
            <a:r>
              <a:rPr lang="ru-RU" sz="2800" b="1" dirty="0">
                <a:latin typeface="+mn-lt"/>
              </a:rPr>
              <a:t>«Наш любимый детский сад</a:t>
            </a:r>
            <a:r>
              <a:rPr lang="ru-RU" sz="2800" b="1" dirty="0" smtClean="0">
                <a:latin typeface="+mn-lt"/>
              </a:rPr>
              <a:t>»</a:t>
            </a:r>
            <a:br>
              <a:rPr lang="ru-RU" sz="2800" b="1" dirty="0" smtClean="0">
                <a:latin typeface="+mn-lt"/>
              </a:rPr>
            </a:br>
            <a:r>
              <a:rPr lang="ru-RU" sz="2800" b="1" i="1" dirty="0" smtClean="0">
                <a:latin typeface="+mn-lt"/>
              </a:rPr>
              <a:t>Этап игры: Создание маршрута</a:t>
            </a:r>
            <a:endParaRPr lang="ru-RU" sz="2800" b="1" i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246539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8644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+mn-lt"/>
              </a:rPr>
              <a:t>Основной этап проекта: </a:t>
            </a:r>
            <a:r>
              <a:rPr lang="ru-RU" sz="2800" b="1" dirty="0" err="1">
                <a:latin typeface="+mn-lt"/>
              </a:rPr>
              <a:t>Квест</a:t>
            </a:r>
            <a:r>
              <a:rPr lang="ru-RU" sz="2800" b="1" dirty="0">
                <a:latin typeface="+mn-lt"/>
              </a:rPr>
              <a:t>-игра «Наш любимый детский сад</a:t>
            </a:r>
            <a:r>
              <a:rPr lang="ru-RU" sz="2800" b="1" dirty="0" smtClean="0">
                <a:latin typeface="+mn-lt"/>
              </a:rPr>
              <a:t>»</a:t>
            </a:r>
            <a:br>
              <a:rPr lang="ru-RU" sz="2800" b="1" dirty="0" smtClean="0">
                <a:latin typeface="+mn-lt"/>
              </a:rPr>
            </a:br>
            <a:endParaRPr lang="ru-RU" sz="28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147248" cy="63976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i="1" dirty="0" smtClean="0"/>
              <a:t>Исполнительный этап: Рассматривание карты-схемы маршрута</a:t>
            </a:r>
            <a:endParaRPr lang="ru-RU" i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52" y="2220980"/>
            <a:ext cx="3105100" cy="414013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22038"/>
            <a:ext cx="3104306" cy="4139076"/>
          </a:xfrm>
        </p:spPr>
      </p:pic>
    </p:spTree>
    <p:extLst>
      <p:ext uri="{BB962C8B-B14F-4D97-AF65-F5344CB8AC3E}">
        <p14:creationId xmlns:p14="http://schemas.microsoft.com/office/powerpoint/2010/main" val="235015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97552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 smtClean="0">
                <a:latin typeface="+mn-lt"/>
              </a:rPr>
              <a:t>Квест</a:t>
            </a:r>
            <a:r>
              <a:rPr lang="ru-RU" sz="2800" b="1" dirty="0" smtClean="0">
                <a:latin typeface="+mn-lt"/>
              </a:rPr>
              <a:t>-игра </a:t>
            </a:r>
            <a:r>
              <a:rPr lang="ru-RU" sz="2800" b="1" dirty="0">
                <a:latin typeface="+mn-lt"/>
              </a:rPr>
              <a:t>«Наш любимый детский сад»</a:t>
            </a:r>
            <a:endParaRPr lang="ru-RU" sz="28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24745"/>
            <a:ext cx="8147248" cy="936104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/>
              <a:t>Исполнительный этап: Выполнение 1-го задания «Сбор семян растений»</a:t>
            </a:r>
            <a:endParaRPr lang="ru-RU" i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52" y="2276872"/>
            <a:ext cx="3063180" cy="408424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318048"/>
            <a:ext cx="3032298" cy="4043065"/>
          </a:xfrm>
        </p:spPr>
      </p:pic>
    </p:spTree>
    <p:extLst>
      <p:ext uri="{BB962C8B-B14F-4D97-AF65-F5344CB8AC3E}">
        <p14:creationId xmlns:p14="http://schemas.microsoft.com/office/powerpoint/2010/main" val="224258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86636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7030A0"/>
                </a:solidFill>
              </a:rPr>
              <a:t/>
            </a:r>
            <a:br>
              <a:rPr lang="ru-RU" sz="2800" b="1" i="1" dirty="0">
                <a:solidFill>
                  <a:srgbClr val="7030A0"/>
                </a:solidFill>
              </a:rPr>
            </a:br>
            <a:r>
              <a:rPr lang="ru-RU" sz="2800" b="1" i="1" dirty="0">
                <a:latin typeface="+mn-lt"/>
              </a:rPr>
              <a:t>Исполнительный этап: Выполнение 2-го задания «Уборка листьев на участке»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60649"/>
            <a:ext cx="8219256" cy="1080120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/>
              <a:t>Квест</a:t>
            </a:r>
            <a:r>
              <a:rPr lang="ru-RU" sz="2800" dirty="0"/>
              <a:t>-игра «Наш любимый детский сад</a:t>
            </a:r>
            <a:r>
              <a:rPr lang="ru-RU" sz="2800" dirty="0" smtClean="0"/>
              <a:t>»</a:t>
            </a:r>
          </a:p>
          <a:p>
            <a:pPr algn="ctr"/>
            <a:endParaRPr lang="ru-RU" sz="28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52" y="2132856"/>
            <a:ext cx="3171192" cy="4228257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26028"/>
            <a:ext cx="3176314" cy="4235086"/>
          </a:xfrm>
        </p:spPr>
      </p:pic>
    </p:spTree>
    <p:extLst>
      <p:ext uri="{BB962C8B-B14F-4D97-AF65-F5344CB8AC3E}">
        <p14:creationId xmlns:p14="http://schemas.microsoft.com/office/powerpoint/2010/main" val="225638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>
                <a:latin typeface="+mn-lt"/>
              </a:rPr>
              <a:t>Квест</a:t>
            </a:r>
            <a:r>
              <a:rPr lang="ru-RU" sz="2800" b="1" dirty="0">
                <a:latin typeface="+mn-lt"/>
              </a:rPr>
              <a:t>-игра «Наш любимый детский сад»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96753"/>
            <a:ext cx="8003232" cy="864096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/>
              <a:t>Итог игры: «Мы нашли сюрприз! – Приглашение в музей»</a:t>
            </a:r>
            <a:endParaRPr lang="ru-RU" sz="2800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52" y="2124968"/>
            <a:ext cx="3177108" cy="4236145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26028"/>
            <a:ext cx="3176314" cy="4235086"/>
          </a:xfrm>
        </p:spPr>
      </p:pic>
    </p:spTree>
    <p:extLst>
      <p:ext uri="{BB962C8B-B14F-4D97-AF65-F5344CB8AC3E}">
        <p14:creationId xmlns:p14="http://schemas.microsoft.com/office/powerpoint/2010/main" val="172767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+mn-lt"/>
              </a:rPr>
              <a:t>Информационная карта проекта</a:t>
            </a:r>
            <a:endParaRPr lang="ru-RU" sz="2400" b="1" i="1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235121"/>
              </p:ext>
            </p:extLst>
          </p:nvPr>
        </p:nvGraphicFramePr>
        <p:xfrm>
          <a:off x="301622" y="1527172"/>
          <a:ext cx="8590856" cy="4566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714"/>
                <a:gridCol w="2147714"/>
                <a:gridCol w="2147714"/>
                <a:gridCol w="2147714"/>
              </a:tblGrid>
              <a:tr h="1522041">
                <a:tc>
                  <a:txBody>
                    <a:bodyPr/>
                    <a:lstStyle/>
                    <a:p>
                      <a:pPr algn="ctr"/>
                      <a:endParaRPr lang="ru-RU" sz="1600" b="1" dirty="0" smtClean="0"/>
                    </a:p>
                    <a:p>
                      <a:pPr algn="ctr"/>
                      <a:endParaRPr lang="ru-RU" sz="1600" b="1" dirty="0" smtClean="0"/>
                    </a:p>
                    <a:p>
                      <a:pPr algn="ctr"/>
                      <a:r>
                        <a:rPr lang="ru-RU" sz="1600" b="1" dirty="0" smtClean="0"/>
                        <a:t>Участники проекта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/>
                    </a:p>
                    <a:p>
                      <a:pPr algn="ctr"/>
                      <a:endParaRPr lang="ru-RU" sz="1600" b="1" dirty="0" smtClean="0"/>
                    </a:p>
                    <a:p>
                      <a:pPr algn="ctr"/>
                      <a:r>
                        <a:rPr lang="ru-RU" sz="1600" b="1" dirty="0" smtClean="0"/>
                        <a:t>Руководители</a:t>
                      </a:r>
                      <a:r>
                        <a:rPr lang="ru-RU" sz="1600" b="1" baseline="0" dirty="0" smtClean="0"/>
                        <a:t> проекта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/>
                    </a:p>
                    <a:p>
                      <a:pPr algn="ctr"/>
                      <a:endParaRPr lang="ru-RU" sz="1600" b="1" dirty="0" smtClean="0"/>
                    </a:p>
                    <a:p>
                      <a:pPr algn="ctr"/>
                      <a:r>
                        <a:rPr lang="ru-RU" sz="1400" b="1" dirty="0" smtClean="0"/>
                        <a:t>Продолжительность проекта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/>
                    </a:p>
                    <a:p>
                      <a:pPr algn="ctr"/>
                      <a:endParaRPr lang="ru-RU" sz="1600" b="1" dirty="0" smtClean="0"/>
                    </a:p>
                    <a:p>
                      <a:pPr algn="ctr"/>
                      <a:r>
                        <a:rPr lang="ru-RU" sz="1600" b="1" dirty="0" smtClean="0"/>
                        <a:t>Тип и вид проекта</a:t>
                      </a:r>
                      <a:endParaRPr lang="ru-RU" sz="1600" b="1" dirty="0"/>
                    </a:p>
                  </a:txBody>
                  <a:tcPr/>
                </a:tc>
              </a:tr>
              <a:tr h="1522041"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Проблема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Актуальность 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Цели и задачи проекта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Ожидаемые результаты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522041"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70C0"/>
                          </a:solidFill>
                        </a:rPr>
                        <a:t>Подготовительный этап проекта</a:t>
                      </a:r>
                      <a:endParaRPr lang="ru-RU" sz="16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70C0"/>
                          </a:solidFill>
                        </a:rPr>
                        <a:t>Основной этап проекта</a:t>
                      </a:r>
                      <a:endParaRPr lang="ru-RU" sz="16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70C0"/>
                          </a:solidFill>
                        </a:rPr>
                        <a:t>Заключительный этап проекта</a:t>
                      </a:r>
                      <a:endParaRPr lang="ru-RU" sz="16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082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Реализация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проекта: Основной этап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412777"/>
            <a:ext cx="8435280" cy="576064"/>
          </a:xfrm>
        </p:spPr>
        <p:txBody>
          <a:bodyPr>
            <a:normAutofit/>
          </a:bodyPr>
          <a:lstStyle/>
          <a:p>
            <a:pPr algn="ctr"/>
            <a:r>
              <a:rPr lang="ru-RU" i="1" dirty="0"/>
              <a:t>Дидактическая </a:t>
            </a:r>
            <a:r>
              <a:rPr lang="ru-RU" i="1" dirty="0" smtClean="0"/>
              <a:t>игра «Собери картинку»</a:t>
            </a:r>
            <a:endParaRPr lang="ru-RU" dirty="0"/>
          </a:p>
        </p:txBody>
      </p:sp>
      <p:pic>
        <p:nvPicPr>
          <p:cNvPr id="9218" name="Picture 2" descr="C:\Users\rost\Desktop\фото группа\Photo067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5418" y="2239011"/>
            <a:ext cx="3251498" cy="433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rost\Desktop\фото группа\Новая папка\Photo066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4" y="2780928"/>
            <a:ext cx="4320479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12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Реализация проекта: Основной этап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435280" cy="1080120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/>
              <a:t>Детско-родительская выставка «Мой любимый уголок в городе»</a:t>
            </a:r>
            <a:endParaRPr lang="ru-RU" dirty="0"/>
          </a:p>
        </p:txBody>
      </p:sp>
      <p:pic>
        <p:nvPicPr>
          <p:cNvPr id="10242" name="Picture 2" descr="C:\Users\rost\Desktop\ФОТО РОДИТ СОБР\Photo063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922786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22191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62017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Реализация проекта: </a:t>
            </a:r>
            <a:r>
              <a:rPr lang="ru-RU" sz="2800" b="1" dirty="0"/>
              <a:t>Заключительный этап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435280" cy="1008112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/>
              <a:t>Выставка к 80-летию города </a:t>
            </a:r>
            <a:r>
              <a:rPr lang="ru-RU" i="1" dirty="0" err="1" smtClean="0"/>
              <a:t>Щёкино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" y="2922786"/>
            <a:ext cx="4323357" cy="324251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22191"/>
            <a:ext cx="4324151" cy="3243113"/>
          </a:xfrm>
        </p:spPr>
      </p:pic>
    </p:spTree>
    <p:extLst>
      <p:ext uri="{BB962C8B-B14F-4D97-AF65-F5344CB8AC3E}">
        <p14:creationId xmlns:p14="http://schemas.microsoft.com/office/powerpoint/2010/main" val="5259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Реализация проекта: </a:t>
            </a:r>
            <a:r>
              <a:rPr lang="ru-RU" sz="2800" b="1" dirty="0">
                <a:latin typeface="+mn-lt"/>
              </a:rPr>
              <a:t>Заключительный этап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435280" cy="936104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/>
              <a:t>Выставка к 80-летию города </a:t>
            </a:r>
            <a:r>
              <a:rPr lang="ru-RU" i="1" dirty="0" err="1" smtClean="0"/>
              <a:t>Щёкино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22786"/>
            <a:ext cx="4040188" cy="3030141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70" y="2514600"/>
            <a:ext cx="2884884" cy="3846513"/>
          </a:xfrm>
        </p:spPr>
      </p:pic>
    </p:spTree>
    <p:extLst>
      <p:ext uri="{BB962C8B-B14F-4D97-AF65-F5344CB8AC3E}">
        <p14:creationId xmlns:p14="http://schemas.microsoft.com/office/powerpoint/2010/main" val="21768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</a:rPr>
            </a:br>
            <a:r>
              <a:rPr lang="ru-RU" sz="2800" b="1" i="1" dirty="0" smtClean="0">
                <a:solidFill>
                  <a:srgbClr val="7030A0"/>
                </a:solidFill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</a:rPr>
            </a:br>
            <a:r>
              <a:rPr lang="ru-RU" sz="2800" b="1" i="1" dirty="0">
                <a:solidFill>
                  <a:srgbClr val="7030A0"/>
                </a:solidFill>
              </a:rPr>
              <a:t/>
            </a:r>
            <a:br>
              <a:rPr lang="ru-RU" sz="2800" b="1" i="1" dirty="0">
                <a:solidFill>
                  <a:srgbClr val="7030A0"/>
                </a:solidFill>
              </a:rPr>
            </a:br>
            <a:r>
              <a:rPr lang="ru-RU" sz="2800" b="1" i="1" dirty="0" smtClean="0">
                <a:solidFill>
                  <a:srgbClr val="7030A0"/>
                </a:solidFill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</a:rPr>
            </a:br>
            <a:r>
              <a:rPr lang="ru-RU" sz="2800" b="1" i="1" dirty="0">
                <a:solidFill>
                  <a:srgbClr val="7030A0"/>
                </a:solidFill>
              </a:rPr>
              <a:t/>
            </a:r>
            <a:br>
              <a:rPr lang="ru-RU" sz="2800" b="1" i="1" dirty="0">
                <a:solidFill>
                  <a:srgbClr val="7030A0"/>
                </a:solidFill>
              </a:rPr>
            </a:br>
            <a:r>
              <a:rPr lang="ru-RU" sz="2800" b="1" i="1" dirty="0" smtClean="0">
                <a:solidFill>
                  <a:srgbClr val="7030A0"/>
                </a:solidFill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</a:rPr>
            </a:br>
            <a:r>
              <a:rPr lang="ru-RU" sz="2800" b="1" i="1" dirty="0">
                <a:solidFill>
                  <a:srgbClr val="7030A0"/>
                </a:solidFill>
              </a:rPr>
              <a:t/>
            </a:r>
            <a:br>
              <a:rPr lang="ru-RU" sz="2800" b="1" i="1" dirty="0">
                <a:solidFill>
                  <a:srgbClr val="7030A0"/>
                </a:solidFill>
              </a:rPr>
            </a:br>
            <a:r>
              <a:rPr lang="ru-RU" sz="2800" b="1" i="1" dirty="0" smtClean="0">
                <a:solidFill>
                  <a:srgbClr val="7030A0"/>
                </a:solidFill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Реализация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проекта: </a:t>
            </a:r>
            <a:r>
              <a:rPr lang="ru-RU" sz="2800" b="1" dirty="0"/>
              <a:t>Заключительный этап</a:t>
            </a:r>
            <a:r>
              <a:rPr lang="ru-RU" sz="2800" b="1" i="1" dirty="0">
                <a:solidFill>
                  <a:srgbClr val="7030A0"/>
                </a:solidFill>
              </a:rPr>
              <a:t/>
            </a:r>
            <a:br>
              <a:rPr lang="ru-RU" sz="2800" b="1" i="1" dirty="0">
                <a:solidFill>
                  <a:srgbClr val="7030A0"/>
                </a:solidFill>
              </a:rPr>
            </a:b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435280" cy="906115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/>
              <a:t>Экскурсия в музей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4" y="2708920"/>
            <a:ext cx="4303074" cy="280831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07956"/>
            <a:ext cx="4226960" cy="2809276"/>
          </a:xfrm>
        </p:spPr>
      </p:pic>
    </p:spTree>
    <p:extLst>
      <p:ext uri="{BB962C8B-B14F-4D97-AF65-F5344CB8AC3E}">
        <p14:creationId xmlns:p14="http://schemas.microsoft.com/office/powerpoint/2010/main" val="207715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04665"/>
            <a:ext cx="8435280" cy="504055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/>
              <a:t>Заключительный этап: Экскурсия в музей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4040188" cy="2683944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4041775" cy="2684944"/>
          </a:xfrm>
        </p:spPr>
      </p:pic>
      <p:pic>
        <p:nvPicPr>
          <p:cNvPr id="12291" name="Picture 3" descr="C:\Users\rost\Desktop\фото музей\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3960440" cy="262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rost\Desktop\фото музей\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66029"/>
            <a:ext cx="4068885" cy="270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3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04665"/>
            <a:ext cx="8435280" cy="504055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/>
              <a:t>Заключительный этап: Экскурсия в музей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4040188" cy="26834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52736"/>
            <a:ext cx="4041775" cy="2684165"/>
          </a:xfrm>
        </p:spPr>
      </p:pic>
      <p:pic>
        <p:nvPicPr>
          <p:cNvPr id="13314" name="Picture 2" descr="C:\Users\rost\Desktop\фото музей\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19174"/>
            <a:ext cx="4032448" cy="267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rost\Desktop\фото музей\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4032448" cy="267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63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04665"/>
            <a:ext cx="8435280" cy="504055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/>
              <a:t>Заключительный этап: Экскурсия в музей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4040188" cy="268412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80728"/>
            <a:ext cx="4041775" cy="2684462"/>
          </a:xfrm>
        </p:spPr>
      </p:pic>
      <p:pic>
        <p:nvPicPr>
          <p:cNvPr id="14338" name="Picture 2" descr="C:\Users\rost\Desktop\фото музей\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53" y="3861048"/>
            <a:ext cx="4138239" cy="274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rost\Desktop\фото музей\0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4136833" cy="274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96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+mn-lt"/>
              </a:rPr>
              <a:t>Фотоальбом</a:t>
            </a:r>
            <a:endParaRPr lang="ru-RU" sz="44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rost\Desktop\Фотоальбом\20181116_09591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5623" y="2014738"/>
            <a:ext cx="4516289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7" name="Picture 3" descr="C:\Users\rost\Desktop\Фотоальбом\20181116_10000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8091" y="2050742"/>
            <a:ext cx="4516289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2406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rost\Desktop\Фотоальбом\20181116_0959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5577" y="-171401"/>
            <a:ext cx="3240362" cy="4104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1" name="Picture 3" descr="C:\Users\rost\Desktop\Фотоальбом\20181116_0959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50191" y="-221983"/>
            <a:ext cx="3240363" cy="4197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2" name="Picture 4" descr="C:\Users\rost\Desktop\Фотоальбом\DSC0482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0" y="3717035"/>
            <a:ext cx="4104461" cy="3030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3" name="Picture 5" descr="C:\Users\rost\Desktop\Фотоальбом\DSC0483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99" y="3645024"/>
            <a:ext cx="4197375" cy="3031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722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Проект направлен на формирование представлений о родном городе и его историческом прошлом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327380"/>
              </p:ext>
            </p:extLst>
          </p:nvPr>
        </p:nvGraphicFramePr>
        <p:xfrm>
          <a:off x="467544" y="1628801"/>
          <a:ext cx="8229600" cy="4968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5925344"/>
              </a:tblGrid>
              <a:tr h="186998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Проблема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Воспитать патриота своей Родины – ответственная и сложная задача. В современных семьях патриотическому воспитанию уделяется совсем мало внимания. И только планомерная, систематическая работа, использование разнообразных средств воспитания, общие усилия детского сада и семьи, ответственность взрослых за свои слова и поступки могут дать положительные результаты и стать основой для дальнейшей работы по патриотическому воспитанию</a:t>
                      </a:r>
                      <a:endParaRPr lang="ru-RU" sz="1400" dirty="0"/>
                    </a:p>
                  </a:txBody>
                  <a:tcPr/>
                </a:tc>
              </a:tr>
              <a:tr h="644823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Продолжительность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Краткосрочный</a:t>
                      </a:r>
                      <a:r>
                        <a:rPr lang="ru-RU" baseline="0" dirty="0" smtClean="0"/>
                        <a:t>, одна неделя ноября</a:t>
                      </a:r>
                      <a:endParaRPr lang="ru-RU" dirty="0"/>
                    </a:p>
                  </a:txBody>
                  <a:tcPr/>
                </a:tc>
              </a:tr>
              <a:tr h="755688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Тип и вид проекта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Информационно-познавательный, фронтальный</a:t>
                      </a:r>
                      <a:endParaRPr lang="ru-RU" dirty="0"/>
                    </a:p>
                  </a:txBody>
                  <a:tcPr/>
                </a:tc>
              </a:tr>
              <a:tr h="598440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Участники</a:t>
                      </a:r>
                      <a:r>
                        <a:rPr lang="ru-RU" sz="1600" b="1" baseline="0" dirty="0" smtClean="0"/>
                        <a:t> проекта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Дети средней группы,</a:t>
                      </a:r>
                      <a:r>
                        <a:rPr lang="ru-RU" baseline="0" dirty="0" smtClean="0"/>
                        <a:t> родители</a:t>
                      </a:r>
                      <a:endParaRPr lang="ru-RU" dirty="0"/>
                    </a:p>
                  </a:txBody>
                  <a:tcPr/>
                </a:tc>
              </a:tr>
              <a:tr h="1099616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Руководители проекта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Филиппова Л.Г., Бондарева Е.С. воспитатели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Серёгина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Н.В. младший воспитатель</a:t>
                      </a:r>
                    </a:p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Тюхай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Н.А. старший воспитатель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717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rost\Desktop\Фотоальбом\20181116_10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125" y="-45361"/>
            <a:ext cx="3395577" cy="4184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75" name="Picture 3" descr="C:\Users\rost\Desktop\Фотоальбом\DSC04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104456" cy="3395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77" name="Picture 5" descr="C:\Users\rost\Desktop\Фотоальбом\P_20181018_112140_1_p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21" y="3933056"/>
            <a:ext cx="4040188" cy="2272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78" name="Picture 6" descr="C:\Users\rost\Desktop\Фотоальбом\P_20181022_144924_1_p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348" y="3933056"/>
            <a:ext cx="4041775" cy="2273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53067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rost\Desktop\Фотоальбом\IMG_20170625_195251_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71601"/>
            <a:ext cx="4104456" cy="5760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4099" name="Picture 3" descr="C:\Users\rost\Desktop\Фотоальбом\IMG_20180930_141653_5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04460"/>
            <a:ext cx="4339680" cy="5402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6723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rost\Desktop\Фотоальбом\София Логвиненк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85" y="464659"/>
            <a:ext cx="3888432" cy="6140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5123" name="Picture 3" descr="C:\Users\rost\Desktop\Фотоальбом\IMG_20180930_1535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4320480" cy="5760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58090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+mn-lt"/>
              </a:rPr>
              <a:t>Актуальность проекта</a:t>
            </a:r>
            <a:endParaRPr lang="ru-RU" b="1" dirty="0">
              <a:latin typeface="+mn-lt"/>
            </a:endParaRPr>
          </a:p>
        </p:txBody>
      </p:sp>
      <p:pic>
        <p:nvPicPr>
          <p:cNvPr id="5122" name="Picture 2" descr="C:\Users\rost\Desktop\шаблоны\07-1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53" y="1412776"/>
            <a:ext cx="774811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12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+mn-lt"/>
              </a:rPr>
              <a:t>Цель проекта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9"/>
            <a:ext cx="792088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C:\Users\rost\Desktop\фото музей\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96951"/>
            <a:ext cx="4317416" cy="349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rost\Desktop\фото музей\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1"/>
            <a:ext cx="4248472" cy="346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33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+mn-lt"/>
              </a:rPr>
              <a:t>Задачи проекта</a:t>
            </a:r>
            <a:endParaRPr lang="ru-RU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     </a:t>
            </a:r>
            <a:r>
              <a:rPr lang="ru-RU" sz="4000" b="1" dirty="0" smtClean="0"/>
              <a:t>Образовательные:</a:t>
            </a:r>
            <a:endParaRPr lang="ru-RU" sz="4000" dirty="0" smtClean="0"/>
          </a:p>
          <a:p>
            <a:r>
              <a:rPr lang="ru-RU" sz="4000" b="1" dirty="0" smtClean="0"/>
              <a:t>- </a:t>
            </a:r>
            <a:r>
              <a:rPr lang="ru-RU" sz="4000" dirty="0" smtClean="0"/>
              <a:t>Закреплять у детей знания  о своем домашнем адресе, о названии улиц города, его значимых объектах;</a:t>
            </a:r>
          </a:p>
          <a:p>
            <a:r>
              <a:rPr lang="ru-RU" sz="4000" dirty="0" smtClean="0"/>
              <a:t>-  Дать представление о назначении музеев;</a:t>
            </a:r>
          </a:p>
          <a:p>
            <a:r>
              <a:rPr lang="ru-RU" sz="4000" dirty="0" smtClean="0"/>
              <a:t>- Сформировать знания о праздниках, отмечаемых на главной площади города;</a:t>
            </a:r>
          </a:p>
          <a:p>
            <a:r>
              <a:rPr lang="ru-RU" sz="4000" dirty="0" smtClean="0"/>
              <a:t>-  Познакомить с историей названий улиц в честь его героев-земляков;</a:t>
            </a:r>
          </a:p>
          <a:p>
            <a:r>
              <a:rPr lang="ru-RU" sz="4000" dirty="0" smtClean="0"/>
              <a:t>- Формировать и активизировать словарь, вводить в речь новые слова и обороты (музей, экскурсовод, Ясная Поляна и др.).</a:t>
            </a:r>
          </a:p>
          <a:p>
            <a:pPr marL="0" indent="0">
              <a:buNone/>
            </a:pPr>
            <a:r>
              <a:rPr lang="ru-RU" sz="4000" b="1" dirty="0" smtClean="0"/>
              <a:t>          Развивающие:</a:t>
            </a:r>
            <a:endParaRPr lang="ru-RU" sz="4000" dirty="0" smtClean="0"/>
          </a:p>
          <a:p>
            <a:r>
              <a:rPr lang="ru-RU" sz="4000" b="1" dirty="0" smtClean="0"/>
              <a:t>- </a:t>
            </a:r>
            <a:r>
              <a:rPr lang="ru-RU" sz="4000" dirty="0" smtClean="0"/>
              <a:t>Развивать познавательно-исследовательскую и продуктивную деятельность детей;</a:t>
            </a:r>
          </a:p>
          <a:p>
            <a:r>
              <a:rPr lang="ru-RU" sz="4000" dirty="0" smtClean="0"/>
              <a:t>- Развивать наблюдательность и мышление, умение обобщать и делать выводы;</a:t>
            </a:r>
          </a:p>
          <a:p>
            <a:r>
              <a:rPr lang="ru-RU" sz="4000" dirty="0" smtClean="0"/>
              <a:t>- Развивать речевое общение, расширять и пополнять словарный запас.</a:t>
            </a:r>
          </a:p>
          <a:p>
            <a:pPr marL="0" indent="0">
              <a:buNone/>
            </a:pPr>
            <a:r>
              <a:rPr lang="ru-RU" sz="4000" b="1" dirty="0" smtClean="0"/>
              <a:t>         Воспитательные:</a:t>
            </a:r>
            <a:endParaRPr lang="ru-RU" sz="4000" dirty="0" smtClean="0"/>
          </a:p>
          <a:p>
            <a:r>
              <a:rPr lang="ru-RU" sz="4000" b="1" dirty="0" smtClean="0"/>
              <a:t>- </a:t>
            </a:r>
            <a:r>
              <a:rPr lang="ru-RU" sz="4000" dirty="0" smtClean="0"/>
              <a:t>Воспитывать любовь к родному городу и краю;</a:t>
            </a:r>
          </a:p>
          <a:p>
            <a:r>
              <a:rPr lang="ru-RU" sz="4000" dirty="0" smtClean="0"/>
              <a:t>-  Воспитывать уважительное отношение к людям, чьи имена вписаны в историю города, в честь которых названы улицы;</a:t>
            </a:r>
          </a:p>
          <a:p>
            <a:r>
              <a:rPr lang="ru-RU" sz="4000" dirty="0" smtClean="0"/>
              <a:t>- Формировать основы гражданско-патриотических чувств, осознание своей причастности к жизни Родины.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028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+mn-lt"/>
              </a:rPr>
              <a:t>Ожидаемые результаты</a:t>
            </a:r>
            <a:endParaRPr lang="ru-RU" b="1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335846"/>
            <a:ext cx="75608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 smtClean="0"/>
          </a:p>
          <a:p>
            <a:pPr algn="ctr"/>
            <a:endParaRPr lang="ru-RU" sz="1600" dirty="0"/>
          </a:p>
          <a:p>
            <a:pPr algn="ctr"/>
            <a:endParaRPr lang="ru-RU" sz="1600" dirty="0" smtClean="0"/>
          </a:p>
          <a:p>
            <a:pPr algn="ctr"/>
            <a:endParaRPr lang="ru-RU" sz="1600" dirty="0"/>
          </a:p>
          <a:p>
            <a:pPr algn="ctr"/>
            <a:r>
              <a:rPr lang="ru-RU" sz="2000" b="1" dirty="0" smtClean="0"/>
              <a:t>Для </a:t>
            </a:r>
            <a:r>
              <a:rPr lang="ru-RU" sz="2000" b="1" dirty="0"/>
              <a:t>детей: </a:t>
            </a:r>
          </a:p>
          <a:p>
            <a:pPr algn="ctr"/>
            <a:r>
              <a:rPr lang="ru-RU" sz="2000" dirty="0"/>
              <a:t>1.Имеют представления о городе, об истории названий его улиц.</a:t>
            </a:r>
          </a:p>
          <a:p>
            <a:pPr algn="ctr"/>
            <a:r>
              <a:rPr lang="ru-RU" sz="2000" dirty="0"/>
              <a:t>2.Могут рассказать о своих любимых местах в городе.</a:t>
            </a:r>
          </a:p>
          <a:p>
            <a:pPr algn="ctr"/>
            <a:r>
              <a:rPr lang="ru-RU" sz="2000" dirty="0"/>
              <a:t>3.Выражают положительные эмоции при просматривании фотографий в мини-музее, сделанных их родителями о городе.</a:t>
            </a:r>
          </a:p>
          <a:p>
            <a:pPr algn="ctr"/>
            <a:r>
              <a:rPr lang="ru-RU" sz="2000" dirty="0"/>
              <a:t>4.Сформировано понятие о том, что они являются жителями своего города и гражданами своей </a:t>
            </a:r>
            <a:r>
              <a:rPr lang="ru-RU" sz="2000" dirty="0" smtClean="0"/>
              <a:t>страны.</a:t>
            </a:r>
          </a:p>
          <a:p>
            <a:pPr algn="ctr"/>
            <a:r>
              <a:rPr lang="ru-RU" sz="2000" b="1" dirty="0" smtClean="0"/>
              <a:t>Для </a:t>
            </a:r>
            <a:r>
              <a:rPr lang="ru-RU" sz="2000" b="1" dirty="0"/>
              <a:t>родителей:</a:t>
            </a:r>
          </a:p>
          <a:p>
            <a:pPr algn="ctr"/>
            <a:r>
              <a:rPr lang="ru-RU" sz="2000" dirty="0"/>
              <a:t>1.Повышен интерес к работе ДОУ.</a:t>
            </a:r>
          </a:p>
          <a:p>
            <a:pPr algn="ctr"/>
            <a:r>
              <a:rPr lang="ru-RU" sz="2000" dirty="0"/>
              <a:t>2.Активно участвуют в конкурсах, выставках.</a:t>
            </a:r>
          </a:p>
          <a:p>
            <a:pPr algn="ctr"/>
            <a:r>
              <a:rPr lang="ru-RU" sz="2000" dirty="0"/>
              <a:t>3.Осуществляют помощь в проведении экскурсий, целевых прогулок.</a:t>
            </a:r>
          </a:p>
          <a:p>
            <a:pPr algn="ctr"/>
            <a:r>
              <a:rPr lang="ru-RU" sz="2000" b="1" dirty="0" smtClean="0"/>
              <a:t>Воспитатели</a:t>
            </a:r>
            <a:r>
              <a:rPr lang="ru-RU" sz="2000" b="1" dirty="0"/>
              <a:t>:</a:t>
            </a:r>
          </a:p>
          <a:p>
            <a:pPr algn="ctr"/>
            <a:r>
              <a:rPr lang="ru-RU" sz="2000" dirty="0"/>
              <a:t>Разработаны конспекты занятий практический материал по всем видам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90163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5" y="332656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+mn-lt"/>
              </a:rPr>
              <a:t>Ресурсное обеспечение</a:t>
            </a:r>
            <a:endParaRPr lang="ru-RU" b="1" dirty="0">
              <a:latin typeface="+mn-lt"/>
            </a:endParaRPr>
          </a:p>
        </p:txBody>
      </p:sp>
      <p:pic>
        <p:nvPicPr>
          <p:cNvPr id="2050" name="Picture 2" descr="C:\Users\rost\Desktop\ФОТО РОДИТ СОБР\Photo06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2374566" cy="17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:\Pictures\Captured photo\Photo0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30423"/>
            <a:ext cx="2328259" cy="174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G:\Pictures\Captured photo\Photo06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1937" y="4571256"/>
            <a:ext cx="1787423" cy="238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0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877033"/>
              </p:ext>
            </p:extLst>
          </p:nvPr>
        </p:nvGraphicFramePr>
        <p:xfrm>
          <a:off x="457200" y="1600200"/>
          <a:ext cx="2025650" cy="105156"/>
        </p:xfrm>
        <a:graphic>
          <a:graphicData uri="http://schemas.openxmlformats.org/drawingml/2006/table">
            <a:tbl>
              <a:tblPr firstRow="1" firstCol="1" bandRow="1"/>
              <a:tblGrid>
                <a:gridCol w="202565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Педагоги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843808" y="1052735"/>
            <a:ext cx="590465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700" dirty="0"/>
              <a:t>Компьютер</a:t>
            </a:r>
          </a:p>
          <a:p>
            <a:pPr lvl="0"/>
            <a:r>
              <a:rPr lang="ru-RU" sz="1700" dirty="0"/>
              <a:t>Интерактивный комплекс</a:t>
            </a:r>
          </a:p>
          <a:p>
            <a:pPr lvl="0"/>
            <a:r>
              <a:rPr lang="ru-RU" sz="1700" dirty="0"/>
              <a:t>Фотоаппарат</a:t>
            </a:r>
          </a:p>
          <a:p>
            <a:pPr lvl="0"/>
            <a:r>
              <a:rPr lang="ru-RU" sz="1700" dirty="0"/>
              <a:t>Видеокамера</a:t>
            </a:r>
          </a:p>
          <a:p>
            <a:endParaRPr lang="ru-RU" sz="1700" b="1" dirty="0" smtClean="0"/>
          </a:p>
          <a:p>
            <a:r>
              <a:rPr lang="ru-RU" sz="1700" b="1" dirty="0" smtClean="0"/>
              <a:t>Оформление  </a:t>
            </a:r>
            <a:r>
              <a:rPr lang="ru-RU" sz="1700" b="1" dirty="0"/>
              <a:t>группы:</a:t>
            </a:r>
            <a:endParaRPr lang="ru-RU" sz="1700" dirty="0"/>
          </a:p>
          <a:p>
            <a:r>
              <a:rPr lang="ru-RU" sz="1700" dirty="0"/>
              <a:t>- Преобразование  в группе предметно-пространственной развивающей среды, способствующей к пробуждению у детей интереса к родному городу, к его истории</a:t>
            </a:r>
            <a:r>
              <a:rPr lang="ru-RU" sz="1700" dirty="0" smtClean="0"/>
              <a:t>;</a:t>
            </a:r>
            <a:r>
              <a:rPr lang="ru-RU" sz="1700" dirty="0"/>
              <a:t> - Создание мини-музея «Мы любим наш город»;</a:t>
            </a:r>
          </a:p>
          <a:p>
            <a:r>
              <a:rPr lang="ru-RU" sz="1700" dirty="0"/>
              <a:t>- Оформление фотоальбома «Мои любимые места в городе»;</a:t>
            </a:r>
          </a:p>
          <a:p>
            <a:r>
              <a:rPr lang="ru-RU" sz="1700" dirty="0"/>
              <a:t>- Выставка рисунков на тему «Мой любимый город»;</a:t>
            </a:r>
          </a:p>
          <a:p>
            <a:r>
              <a:rPr lang="ru-RU" sz="1700" dirty="0"/>
              <a:t>- Изготовление макета детского сада и территории вокруг него.</a:t>
            </a:r>
          </a:p>
          <a:p>
            <a:endParaRPr lang="ru-RU" sz="1700" b="1" dirty="0" smtClean="0"/>
          </a:p>
          <a:p>
            <a:r>
              <a:rPr lang="ru-RU" sz="1700" b="1" dirty="0" smtClean="0"/>
              <a:t>Методическое </a:t>
            </a:r>
            <a:r>
              <a:rPr lang="ru-RU" sz="1700" b="1" dirty="0"/>
              <a:t>и информационно-наглядное обеспечение:</a:t>
            </a:r>
            <a:endParaRPr lang="ru-RU" sz="1700" dirty="0"/>
          </a:p>
          <a:p>
            <a:pPr lvl="0"/>
            <a:r>
              <a:rPr lang="ru-RU" sz="1700" dirty="0"/>
              <a:t>Сценарии совместной деятельности и НОД, конспекты бесед.</a:t>
            </a:r>
          </a:p>
          <a:p>
            <a:pPr lvl="0"/>
            <a:r>
              <a:rPr lang="ru-RU" sz="1700" dirty="0"/>
              <a:t>Альбом с фотографиями, открытками о городе.</a:t>
            </a:r>
          </a:p>
          <a:p>
            <a:r>
              <a:rPr lang="ru-RU" sz="1700" dirty="0"/>
              <a:t>Макет детского сада и территории вокруг него.</a:t>
            </a:r>
          </a:p>
        </p:txBody>
      </p:sp>
    </p:spTree>
    <p:extLst>
      <p:ext uri="{BB962C8B-B14F-4D97-AF65-F5344CB8AC3E}">
        <p14:creationId xmlns:p14="http://schemas.microsoft.com/office/powerpoint/2010/main" val="407279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Реализация проекта: Подготовительный этап</a:t>
            </a:r>
            <a:endParaRPr lang="ru-RU" sz="3600" b="1" dirty="0">
              <a:latin typeface="+mn-lt"/>
            </a:endParaRPr>
          </a:p>
        </p:txBody>
      </p:sp>
      <p:pic>
        <p:nvPicPr>
          <p:cNvPr id="3075" name="Picture 3" descr="C:\Users\rost\Pictures\2018-11-01\IMG_20181101_1345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1484784"/>
            <a:ext cx="3713385" cy="278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1640" y="2828836"/>
            <a:ext cx="65527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sz="2000" dirty="0" smtClean="0"/>
          </a:p>
          <a:p>
            <a:pPr algn="ctr"/>
            <a:r>
              <a:rPr lang="ru-RU" sz="2400" b="1" dirty="0" smtClean="0"/>
              <a:t>  1.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ормулирование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целей и задач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2.  Обсуждение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творческой группой  путей реализации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одбор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необходимого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материала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57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727</TotalTime>
  <Words>771</Words>
  <Application>Microsoft Office PowerPoint</Application>
  <PresentationFormat>Экран (4:3)</PresentationFormat>
  <Paragraphs>170</Paragraphs>
  <Slides>32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 Проект  «ИСТОРИЯ МОЕГО РОДНОГО ГОРОДА»</vt:lpstr>
      <vt:lpstr>Информационная карта проекта</vt:lpstr>
      <vt:lpstr>Проект направлен на формирование представлений о родном городе и его историческом прошлом</vt:lpstr>
      <vt:lpstr>Актуальность проекта</vt:lpstr>
      <vt:lpstr>Цель проекта </vt:lpstr>
      <vt:lpstr>Задачи проекта</vt:lpstr>
      <vt:lpstr>Ожидаемые результаты</vt:lpstr>
      <vt:lpstr>Ресурсное обеспечение</vt:lpstr>
      <vt:lpstr>Реализация проекта: Подготовительный этап</vt:lpstr>
      <vt:lpstr>Основной этап: Реализация проекта</vt:lpstr>
      <vt:lpstr>Основной этап: Организованная образовательная деятельность</vt:lpstr>
      <vt:lpstr>Основной этап: Продуктивная деятельность</vt:lpstr>
      <vt:lpstr>Основной этап: Продуктивная деятельность</vt:lpstr>
      <vt:lpstr>Основной этап: Продуктивная деятельность</vt:lpstr>
      <vt:lpstr>Основной этап проекта: Квест-игра «Наш любимый детский сад» Этап игры: Создание маршрута</vt:lpstr>
      <vt:lpstr>Основной этап проекта: Квест-игра «Наш любимый детский сад» </vt:lpstr>
      <vt:lpstr>Квест-игра «Наш любимый детский сад»</vt:lpstr>
      <vt:lpstr> Исполнительный этап: Выполнение 2-го задания «Уборка листьев на участке»</vt:lpstr>
      <vt:lpstr>Квест-игра «Наш любимый детский сад»</vt:lpstr>
      <vt:lpstr>Реализация проекта: Основной этап </vt:lpstr>
      <vt:lpstr>Реализация проекта: Основной этап </vt:lpstr>
      <vt:lpstr>Реализация проекта: Заключительный этап</vt:lpstr>
      <vt:lpstr> Реализация проекта: Заключительный этап</vt:lpstr>
      <vt:lpstr>        Реализация проекта: Заключительный этап </vt:lpstr>
      <vt:lpstr>Презентация PowerPoint</vt:lpstr>
      <vt:lpstr>Презентация PowerPoint</vt:lpstr>
      <vt:lpstr>Презентация PowerPoint</vt:lpstr>
      <vt:lpstr>Фотоальбом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Муниципальный конкурс детского творчества «Щекино – сердцу милый уголок» Филиппова Л.Г, Бондарева Е.С. Воспитатели, Серегина Н.В. Младший воспитатель, Тюхай Н.А. старший воспитатель Муниципальное дошкольное образовательного учреждения «Детский сад № 22» </dc:title>
  <dc:creator>rost</dc:creator>
  <cp:lastModifiedBy>user</cp:lastModifiedBy>
  <cp:revision>89</cp:revision>
  <dcterms:created xsi:type="dcterms:W3CDTF">2018-11-14T11:04:05Z</dcterms:created>
  <dcterms:modified xsi:type="dcterms:W3CDTF">2019-03-06T14:26:41Z</dcterms:modified>
</cp:coreProperties>
</file>