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2" r:id="rId5"/>
    <p:sldId id="261" r:id="rId6"/>
    <p:sldId id="263" r:id="rId7"/>
    <p:sldId id="264" r:id="rId8"/>
    <p:sldId id="265" r:id="rId9"/>
    <p:sldId id="267" r:id="rId10"/>
    <p:sldId id="268" r:id="rId11"/>
    <p:sldId id="269" r:id="rId12"/>
    <p:sldId id="273" r:id="rId13"/>
    <p:sldId id="266" r:id="rId14"/>
    <p:sldId id="274" r:id="rId15"/>
    <p:sldId id="270" r:id="rId16"/>
    <p:sldId id="272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1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259228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b="1" dirty="0" smtClean="0">
                <a:solidFill>
                  <a:srgbClr val="002060"/>
                </a:solidFill>
              </a:rPr>
              <a:t>ПЕДАГОГИЧЕСКИЙ </a:t>
            </a:r>
            <a:r>
              <a:rPr lang="ru-RU" sz="3600" b="1" dirty="0" smtClean="0">
                <a:solidFill>
                  <a:srgbClr val="002060"/>
                </a:solidFill>
              </a:rPr>
              <a:t>ОПЫТ</a:t>
            </a: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ТЕМА: </a:t>
            </a:r>
            <a:r>
              <a:rPr lang="ru-RU" sz="3600" b="1" i="1" dirty="0" smtClean="0">
                <a:solidFill>
                  <a:srgbClr val="002060"/>
                </a:solidFill>
              </a:rPr>
              <a:t>«Развитие  речи детей младшего дошкольного возраста посредством развития мелкой моторики рук»</a:t>
            </a: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b="1" i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3861048"/>
            <a:ext cx="5328592" cy="1752600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002060"/>
                </a:solidFill>
                <a:cs typeface="Times New Roman" pitchFamily="18" charset="0"/>
              </a:rPr>
              <a:t>Презентацию подготовила воспитатель высшей квалификационной категории </a:t>
            </a:r>
          </a:p>
          <a:p>
            <a:r>
              <a:rPr lang="ru-RU" sz="2400" i="1" dirty="0" err="1" smtClean="0">
                <a:solidFill>
                  <a:srgbClr val="002060"/>
                </a:solidFill>
                <a:cs typeface="Times New Roman" pitchFamily="18" charset="0"/>
              </a:rPr>
              <a:t>Задирака</a:t>
            </a:r>
            <a:r>
              <a:rPr lang="ru-RU" sz="2400" i="1" dirty="0" smtClean="0">
                <a:solidFill>
                  <a:srgbClr val="002060"/>
                </a:solidFill>
                <a:cs typeface="Times New Roman" pitchFamily="18" charset="0"/>
              </a:rPr>
              <a:t> Людмила Васильевна </a:t>
            </a:r>
            <a:endParaRPr lang="ru-RU" sz="2400" i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23528" y="404664"/>
            <a:ext cx="3888432" cy="914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Вдавливание деталей в </a:t>
            </a:r>
            <a:r>
              <a:rPr lang="ru-RU" dirty="0" smtClean="0">
                <a:solidFill>
                  <a:srgbClr val="7030A0"/>
                </a:solidFill>
              </a:rPr>
              <a:t>пластилин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499992" y="332656"/>
            <a:ext cx="4392488" cy="98640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rgbClr val="7030A0"/>
                </a:solidFill>
              </a:rPr>
              <a:t>Опускание мелких предметов в сосуд с узким горлышком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5536" y="1772816"/>
            <a:ext cx="3672408" cy="84239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Раскручивание и </a:t>
            </a:r>
            <a:r>
              <a:rPr lang="ru-RU" dirty="0" smtClean="0">
                <a:solidFill>
                  <a:srgbClr val="7030A0"/>
                </a:solidFill>
              </a:rPr>
              <a:t>закручивание крышек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292080" y="1772816"/>
            <a:ext cx="2952328" cy="914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Функциональные застежки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203848" y="2780928"/>
            <a:ext cx="2592288" cy="77038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rgbClr val="7030A0"/>
                </a:solidFill>
              </a:rPr>
              <a:t>Самомассаж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187624" y="5085184"/>
            <a:ext cx="2808312" cy="7200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7030A0"/>
              </a:solidFill>
            </a:endParaRP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Узоры </a:t>
            </a:r>
            <a:r>
              <a:rPr lang="ru-RU" dirty="0" smtClean="0">
                <a:solidFill>
                  <a:srgbClr val="7030A0"/>
                </a:solidFill>
              </a:rPr>
              <a:t>из ниток</a:t>
            </a:r>
          </a:p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4644008" y="5373216"/>
            <a:ext cx="3240360" cy="84239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Стихи с движениями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79512" y="3573016"/>
            <a:ext cx="3456384" cy="84239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Определение предметов </a:t>
            </a:r>
            <a:r>
              <a:rPr lang="ru-RU" dirty="0" smtClean="0">
                <a:solidFill>
                  <a:srgbClr val="7030A0"/>
                </a:solidFill>
              </a:rPr>
              <a:t>на ощупь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355976" y="3933056"/>
            <a:ext cx="4536504" cy="914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Игры с использование нестандартного оборудования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23528" y="404664"/>
            <a:ext cx="3024336" cy="84239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Игры с </a:t>
            </a:r>
            <a:r>
              <a:rPr lang="ru-RU" sz="2000" dirty="0" err="1" smtClean="0">
                <a:solidFill>
                  <a:srgbClr val="7030A0"/>
                </a:solidFill>
              </a:rPr>
              <a:t>пазлами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5436096" y="548680"/>
            <a:ext cx="3240360" cy="77038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Сортировка круп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292080" y="5589240"/>
            <a:ext cx="3384376" cy="84239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Пальчиковый театр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83568" y="5589240"/>
            <a:ext cx="3384376" cy="84239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Использование мозаики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IMG_20190329_1618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628800"/>
            <a:ext cx="4776531" cy="3582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90517_1615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772816"/>
            <a:ext cx="4475989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190513_1027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1" y="1628800"/>
            <a:ext cx="4764020" cy="357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_20190517_1608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1700808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35696" y="116632"/>
            <a:ext cx="5544616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</a:rPr>
              <a:t>НЕТРАДИЦИОННОЕ РИСОВАНИЕ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IMG_20181120_180156.jpg"/>
          <p:cNvPicPr>
            <a:picLocks noChangeAspect="1"/>
          </p:cNvPicPr>
          <p:nvPr/>
        </p:nvPicPr>
        <p:blipFill>
          <a:blip r:embed="rId2" cstate="print"/>
          <a:srcRect t="23750" b="6951"/>
          <a:stretch>
            <a:fillRect/>
          </a:stretch>
        </p:blipFill>
        <p:spPr>
          <a:xfrm>
            <a:off x="179512" y="1124744"/>
            <a:ext cx="5957455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81203_0944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2420888"/>
            <a:ext cx="5628117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90408_111705.jpg"/>
          <p:cNvPicPr>
            <a:picLocks noChangeAspect="1"/>
          </p:cNvPicPr>
          <p:nvPr/>
        </p:nvPicPr>
        <p:blipFill>
          <a:blip r:embed="rId4" cstate="print"/>
          <a:srcRect t="25850" r="2751" b="12201"/>
          <a:stretch>
            <a:fillRect/>
          </a:stretch>
        </p:blipFill>
        <p:spPr>
          <a:xfrm>
            <a:off x="179512" y="1196752"/>
            <a:ext cx="8640960" cy="4128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90506_1006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484784"/>
            <a:ext cx="6480720" cy="486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90506_114945.jpg"/>
          <p:cNvPicPr>
            <a:picLocks noChangeAspect="1"/>
          </p:cNvPicPr>
          <p:nvPr/>
        </p:nvPicPr>
        <p:blipFill>
          <a:blip r:embed="rId6" cstate="print"/>
          <a:srcRect t="24800" b="2751"/>
          <a:stretch>
            <a:fillRect/>
          </a:stretch>
        </p:blipFill>
        <p:spPr>
          <a:xfrm>
            <a:off x="179512" y="1340768"/>
            <a:ext cx="8797483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571184" cy="79208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ПЕДАГОГИЧЕСКИЕ ТЕХНОЛОГИИ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 </a:t>
            </a:r>
            <a:r>
              <a:rPr lang="ru-RU" dirty="0" err="1" smtClean="0"/>
              <a:t>Здоровьесберегающие</a:t>
            </a:r>
            <a:r>
              <a:rPr lang="ru-RU" dirty="0" smtClean="0"/>
              <a:t> </a:t>
            </a:r>
            <a:r>
              <a:rPr lang="ru-RU" dirty="0" smtClean="0"/>
              <a:t>технологии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Применяла такие методы как: использование динамических пауз, подвижных и спортивных игр, релаксацию, пальчиковую и дыхательную гимнастики, игровой </a:t>
            </a:r>
            <a:r>
              <a:rPr lang="ru-RU" dirty="0" err="1" smtClean="0"/>
              <a:t>самомассаж</a:t>
            </a:r>
            <a:r>
              <a:rPr lang="ru-RU" dirty="0" smtClean="0"/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 </a:t>
            </a:r>
            <a:r>
              <a:rPr lang="ru-RU" dirty="0" smtClean="0"/>
              <a:t>Игровые технологии.</a:t>
            </a:r>
          </a:p>
          <a:p>
            <a:pPr>
              <a:buNone/>
            </a:pPr>
            <a:r>
              <a:rPr lang="ru-RU" dirty="0" smtClean="0"/>
              <a:t>      С помощью игровых технологий развивала творческие способности детей. В результате систематического использования игровых технологий повысился темп работы в процессе НОД, возросла активность дошкольников.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 </a:t>
            </a:r>
            <a:r>
              <a:rPr lang="ru-RU" dirty="0" smtClean="0"/>
              <a:t>Личностно–ориентированные </a:t>
            </a:r>
            <a:r>
              <a:rPr lang="ru-RU" dirty="0" smtClean="0"/>
              <a:t>технологии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Данные технологии обеспечили комфортные, бесконфликтные и безопасные условия развития детей. Результатом использования личностно – ориентированных и гуманно-личностных технологий стало обеспечение рационального и эмоционального единства в обучении, что благоприятно отразилось на произвольности мотивации детей.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5904656" cy="74746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РАБОТА С РОДИТЕЛЯМИ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561662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             Основная </a:t>
            </a:r>
            <a:r>
              <a:rPr lang="ru-RU" sz="2000" dirty="0" smtClean="0">
                <a:solidFill>
                  <a:srgbClr val="002060"/>
                </a:solidFill>
              </a:rPr>
              <a:t>задача, поставленная мной на начальном этапе работы – формирование и стимуляция мотивационного отношения родителей к совместной деятельности с детьми. Я использовала наглядные папки-передвижки на темы: «Пальчиковая гимнастика», «Сопряженная гимнастика (театр пальчиков и языка)», «Развитие мелкой моторики рук как средство развития речи у детей с речевыми нарушениями», «Развиваем мелкую моторику детей дома»,  разработала памятки для родителей «Будем вместе мы играть и здоровье укреплять. Игры с мячом» «Сборник речевого материала для занятий дома (</a:t>
            </a:r>
            <a:r>
              <a:rPr lang="ru-RU" sz="2000" dirty="0" err="1" smtClean="0">
                <a:solidFill>
                  <a:srgbClr val="002060"/>
                </a:solidFill>
              </a:rPr>
              <a:t>чистоговорки</a:t>
            </a:r>
            <a:r>
              <a:rPr lang="ru-RU" sz="2000" dirty="0" smtClean="0">
                <a:solidFill>
                  <a:srgbClr val="002060"/>
                </a:solidFill>
              </a:rPr>
              <a:t>)», «Игры с пальчиками дома», провела родительское собрание  «Развитие речи младших дошкольников » с мастер-классом для родителей пальчиковых игр. </a:t>
            </a:r>
            <a:endParaRPr lang="ru-RU" sz="20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          Пальчиковые </a:t>
            </a:r>
            <a:r>
              <a:rPr lang="ru-RU" sz="2000" dirty="0" smtClean="0">
                <a:solidFill>
                  <a:srgbClr val="002060"/>
                </a:solidFill>
              </a:rPr>
              <a:t>игры и упражнения дают возможность родителям и воспитателям играть </a:t>
            </a:r>
            <a:r>
              <a:rPr lang="ru-RU" sz="2000" dirty="0" err="1" smtClean="0">
                <a:solidFill>
                  <a:srgbClr val="002060"/>
                </a:solidFill>
              </a:rPr>
              <a:t>c</a:t>
            </a:r>
            <a:r>
              <a:rPr lang="ru-RU" sz="2000" dirty="0" smtClean="0">
                <a:solidFill>
                  <a:srgbClr val="002060"/>
                </a:solidFill>
              </a:rPr>
              <a:t> малышами, радовать их и, вместе с тем, развивать речь и мелкую моторику. Благодаря таким играм ребёнок получает разнообразные сенсорные впечатления, у него развивается внимательность и способность сосредотачиваться. Такие игры формируют добрые взаимоотношения между детьми, а также между взрослым и </a:t>
            </a:r>
            <a:r>
              <a:rPr lang="ru-RU" sz="2000" dirty="0" smtClean="0">
                <a:solidFill>
                  <a:srgbClr val="002060"/>
                </a:solidFill>
              </a:rPr>
              <a:t>ребёнком. Вовлекают  </a:t>
            </a:r>
            <a:r>
              <a:rPr lang="ru-RU" sz="2000" dirty="0" smtClean="0">
                <a:solidFill>
                  <a:srgbClr val="002060"/>
                </a:solidFill>
              </a:rPr>
              <a:t>родителей в образовательный процесс, обучают их приёмам взаимодействия с детьми.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357392" cy="64807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РЕЗУЛЬТАТИВНОСТЬ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61662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         </a:t>
            </a:r>
            <a:r>
              <a:rPr lang="ru-RU" dirty="0" smtClean="0">
                <a:solidFill>
                  <a:srgbClr val="002060"/>
                </a:solidFill>
              </a:rPr>
              <a:t> В </a:t>
            </a:r>
            <a:r>
              <a:rPr lang="ru-RU" dirty="0" smtClean="0">
                <a:solidFill>
                  <a:srgbClr val="002060"/>
                </a:solidFill>
              </a:rPr>
              <a:t>ходе проделанной работы  дети достигли следующих результатов: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В процессе самостоятельной деятельности стали чаще употреблять стихи и </a:t>
            </a:r>
            <a:r>
              <a:rPr lang="ru-RU" dirty="0" err="1" smtClean="0">
                <a:solidFill>
                  <a:srgbClr val="002060"/>
                </a:solidFill>
              </a:rPr>
              <a:t>потешки</a:t>
            </a:r>
            <a:r>
              <a:rPr lang="ru-RU" dirty="0" smtClean="0">
                <a:solidFill>
                  <a:srgbClr val="002060"/>
                </a:solidFill>
              </a:rPr>
              <a:t>, заученные во время пальчиковых игр.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Словарь детей расширился за счет систематических проведений игр в сопровождении стихов и </a:t>
            </a:r>
            <a:r>
              <a:rPr lang="ru-RU" dirty="0" err="1" smtClean="0">
                <a:solidFill>
                  <a:srgbClr val="002060"/>
                </a:solidFill>
              </a:rPr>
              <a:t>потешек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Сформировалось умение называть цвета; употреблять в речи существительные, обозначающие названия игрушек, одежды, обуви, посуды, наименования транспортных средств; глаголы, обозначающие бытовые, игровые действия, а также действия, противоположные по значению; прилагательные, обозначающие цвет, величину предметов.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Сформировалось умение составлять фразы из трех и более слов; употреблять глаголы в настоящем и прошедшем времени; задавать и отвечать на вопросы.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Сформировалось умение заменять звукоподражательные слова общеупотребительными.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 В процессе игр на развитие мелкой моторики, дети более эмоционально воспринимают текст стихов и </a:t>
            </a:r>
            <a:r>
              <a:rPr lang="ru-RU" dirty="0" err="1" smtClean="0">
                <a:solidFill>
                  <a:srgbClr val="002060"/>
                </a:solidFill>
              </a:rPr>
              <a:t>потешек</a:t>
            </a:r>
            <a:r>
              <a:rPr lang="ru-RU" dirty="0" smtClean="0">
                <a:solidFill>
                  <a:srgbClr val="002060"/>
                </a:solidFill>
              </a:rPr>
              <a:t>, с радостью играют в данные игры.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Движения рук и пальцев детей стали более точными. В процессе игр дети более четко и своевременно сопровождают движения рук с текстом.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Играя в игры на развитие мелкой моторики, дети стремятся к общению со взрослым и сверстниками, активно подражают им в движениях.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Активизировалась </a:t>
            </a:r>
            <a:r>
              <a:rPr lang="ru-RU" dirty="0" smtClean="0">
                <a:solidFill>
                  <a:srgbClr val="002060"/>
                </a:solidFill>
              </a:rPr>
              <a:t>умственная деятельность, улучшился эмоциональный  настрой, повысился общий тонус, снизилось </a:t>
            </a:r>
            <a:r>
              <a:rPr lang="ru-RU" dirty="0" err="1" smtClean="0">
                <a:solidFill>
                  <a:srgbClr val="002060"/>
                </a:solidFill>
              </a:rPr>
              <a:t>психоэмоциональное</a:t>
            </a:r>
            <a:r>
              <a:rPr lang="ru-RU" dirty="0" smtClean="0">
                <a:solidFill>
                  <a:srgbClr val="002060"/>
                </a:solidFill>
              </a:rPr>
              <a:t> напряжение.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611560" y="116632"/>
            <a:ext cx="8208912" cy="1080120"/>
          </a:xfrm>
          <a:prstGeom prst="round2Same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7030A0"/>
                </a:solidFill>
              </a:rPr>
              <a:t>СОЗДАНА ПРЕДМЕТНО-РАЗВИВАЮЩАЯ СРЕДА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IMG_20190517_135053.jpg"/>
          <p:cNvPicPr>
            <a:picLocks noChangeAspect="1"/>
          </p:cNvPicPr>
          <p:nvPr/>
        </p:nvPicPr>
        <p:blipFill>
          <a:blip r:embed="rId2" cstate="print"/>
          <a:srcRect t="6300" r="2351" b="11470"/>
          <a:stretch>
            <a:fillRect/>
          </a:stretch>
        </p:blipFill>
        <p:spPr>
          <a:xfrm>
            <a:off x="179512" y="1412776"/>
            <a:ext cx="547260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0517_135426.jpg"/>
          <p:cNvPicPr>
            <a:picLocks noChangeAspect="1"/>
          </p:cNvPicPr>
          <p:nvPr/>
        </p:nvPicPr>
        <p:blipFill>
          <a:blip r:embed="rId3" cstate="print"/>
          <a:srcRect t="28375" r="5715"/>
          <a:stretch>
            <a:fillRect/>
          </a:stretch>
        </p:blipFill>
        <p:spPr>
          <a:xfrm>
            <a:off x="3347864" y="1556792"/>
            <a:ext cx="5687379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90517_1358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2123728" y="1484784"/>
            <a:ext cx="5112568" cy="3834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90517_140203.jpg"/>
          <p:cNvPicPr>
            <a:picLocks noChangeAspect="1"/>
          </p:cNvPicPr>
          <p:nvPr/>
        </p:nvPicPr>
        <p:blipFill>
          <a:blip r:embed="rId5" cstate="print"/>
          <a:srcRect l="1963" t="20600" r="4326" b="11151"/>
          <a:stretch>
            <a:fillRect/>
          </a:stretch>
        </p:blipFill>
        <p:spPr>
          <a:xfrm>
            <a:off x="179512" y="3429000"/>
            <a:ext cx="5976664" cy="3264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90517_140931.jpg"/>
          <p:cNvPicPr>
            <a:picLocks noChangeAspect="1"/>
          </p:cNvPicPr>
          <p:nvPr/>
        </p:nvPicPr>
        <p:blipFill>
          <a:blip r:embed="rId6" cstate="print"/>
          <a:srcRect t="15350" r="6533" b="12201"/>
          <a:stretch>
            <a:fillRect/>
          </a:stretch>
        </p:blipFill>
        <p:spPr>
          <a:xfrm>
            <a:off x="3851920" y="2564904"/>
            <a:ext cx="5124276" cy="4010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190517_14213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800000">
            <a:off x="107504" y="1556792"/>
            <a:ext cx="6492214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190517_14332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11760" y="1628800"/>
            <a:ext cx="6432715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0190517_15032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302619"/>
            <a:ext cx="9027494" cy="5555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0"/>
            <a:ext cx="4680520" cy="764704"/>
          </a:xfrm>
        </p:spPr>
        <p:txBody>
          <a:bodyPr/>
          <a:lstStyle/>
          <a:p>
            <a:r>
              <a:rPr lang="ru-RU" sz="3600" dirty="0" smtClean="0">
                <a:solidFill>
                  <a:srgbClr val="7030A0"/>
                </a:solidFill>
              </a:rPr>
              <a:t>ЛИТЕРАТУРА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507288" cy="5904656"/>
          </a:xfrm>
        </p:spPr>
        <p:txBody>
          <a:bodyPr>
            <a:normAutofit fontScale="40000" lnSpcReduction="20000"/>
          </a:bodyPr>
          <a:lstStyle/>
          <a:p>
            <a:r>
              <a:rPr lang="ru-RU" sz="4500" dirty="0" smtClean="0">
                <a:solidFill>
                  <a:srgbClr val="7030A0"/>
                </a:solidFill>
              </a:rPr>
              <a:t>1.  Аксёнова М. Развитие тонких движений пальцев рук у детей с нарушением речи. // Дошкольное воспитание, № 8, 1990. </a:t>
            </a:r>
          </a:p>
          <a:p>
            <a:r>
              <a:rPr lang="ru-RU" sz="4500" dirty="0" smtClean="0">
                <a:solidFill>
                  <a:srgbClr val="7030A0"/>
                </a:solidFill>
              </a:rPr>
              <a:t>2. Кольцова М. М. Двигательная активность и развитие функций мозга ребенка. / М. М. Кольцова. – М., 1993.</a:t>
            </a:r>
          </a:p>
          <a:p>
            <a:r>
              <a:rPr lang="ru-RU" sz="4500" dirty="0" smtClean="0">
                <a:solidFill>
                  <a:srgbClr val="7030A0"/>
                </a:solidFill>
              </a:rPr>
              <a:t>3. Прищепа С., Попкова Н., Коняхина Т. Мелкая моторика в психофизиологическом развитии дошкольников. // Дошкольное воспитание. – 2005, № 1. - С. 60-64.</a:t>
            </a:r>
          </a:p>
          <a:p>
            <a:r>
              <a:rPr lang="ru-RU" sz="4500" dirty="0" smtClean="0">
                <a:solidFill>
                  <a:srgbClr val="7030A0"/>
                </a:solidFill>
              </a:rPr>
              <a:t>4. Филичева Т. Б. Особенности формирования речи у детей дошкольного возраста. – М., 2000.</a:t>
            </a:r>
          </a:p>
          <a:p>
            <a:r>
              <a:rPr lang="ru-RU" sz="4500" dirty="0" smtClean="0">
                <a:solidFill>
                  <a:srgbClr val="7030A0"/>
                </a:solidFill>
              </a:rPr>
              <a:t>5. </a:t>
            </a:r>
            <a:r>
              <a:rPr lang="ru-RU" sz="4500" dirty="0" err="1" smtClean="0">
                <a:solidFill>
                  <a:srgbClr val="7030A0"/>
                </a:solidFill>
              </a:rPr>
              <a:t>Цвынтарный</a:t>
            </a:r>
            <a:r>
              <a:rPr lang="ru-RU" sz="4500" dirty="0" smtClean="0">
                <a:solidFill>
                  <a:srgbClr val="7030A0"/>
                </a:solidFill>
              </a:rPr>
              <a:t> В. В. Играем пальчиками и развиваем речь. /– СПб.: Лань, 1996. </a:t>
            </a:r>
          </a:p>
          <a:p>
            <a:r>
              <a:rPr lang="ru-RU" sz="4500" dirty="0" smtClean="0">
                <a:solidFill>
                  <a:srgbClr val="7030A0"/>
                </a:solidFill>
              </a:rPr>
              <a:t>6. </a:t>
            </a:r>
            <a:r>
              <a:rPr lang="ru-RU" sz="4500" dirty="0" err="1" smtClean="0">
                <a:solidFill>
                  <a:srgbClr val="7030A0"/>
                </a:solidFill>
              </a:rPr>
              <a:t>Трясорукова</a:t>
            </a:r>
            <a:r>
              <a:rPr lang="ru-RU" sz="4500" dirty="0" smtClean="0">
                <a:solidFill>
                  <a:srgbClr val="7030A0"/>
                </a:solidFill>
              </a:rPr>
              <a:t> Т.П. Эффективное развитие: мышление, движение, речь. Оптимизация психомоторного развития детей дошкольного возраста / Ростов-на-Дону «Феникс», 2013</a:t>
            </a:r>
          </a:p>
          <a:p>
            <a:r>
              <a:rPr lang="ru-RU" sz="4500" dirty="0" smtClean="0">
                <a:solidFill>
                  <a:srgbClr val="7030A0"/>
                </a:solidFill>
              </a:rPr>
              <a:t>7. </a:t>
            </a:r>
            <a:r>
              <a:rPr lang="ru-RU" sz="4500" dirty="0" err="1" smtClean="0">
                <a:solidFill>
                  <a:srgbClr val="7030A0"/>
                </a:solidFill>
              </a:rPr>
              <a:t>Зажигина</a:t>
            </a:r>
            <a:r>
              <a:rPr lang="ru-RU" sz="4500" dirty="0" smtClean="0">
                <a:solidFill>
                  <a:srgbClr val="7030A0"/>
                </a:solidFill>
              </a:rPr>
              <a:t> О.А. Игры для развития мелкой моторики рук с использованием нестандартного оборудования /СПб Детство-Пресс, 2013</a:t>
            </a:r>
          </a:p>
          <a:p>
            <a:r>
              <a:rPr lang="ru-RU" sz="4500" dirty="0" smtClean="0">
                <a:solidFill>
                  <a:srgbClr val="7030A0"/>
                </a:solidFill>
              </a:rPr>
              <a:t>8. Тимофеева Е.Ю., Чернова Е.И. Пальчиковая гимнастика. Упражнения на развитие мелкой моторики /СПб «Корона. Век», 2018</a:t>
            </a:r>
          </a:p>
          <a:p>
            <a:r>
              <a:rPr lang="ru-RU" sz="4500" dirty="0" smtClean="0">
                <a:solidFill>
                  <a:srgbClr val="7030A0"/>
                </a:solidFill>
              </a:rPr>
              <a:t>9. Жукова О. Развитие руки: просто, интересно, эффективно. // Дошкольное воспитание. - 2006. - № 11.</a:t>
            </a:r>
          </a:p>
          <a:p>
            <a:r>
              <a:rPr lang="ru-RU" sz="4500" dirty="0" smtClean="0">
                <a:solidFill>
                  <a:srgbClr val="7030A0"/>
                </a:solidFill>
              </a:rPr>
              <a:t>10. </a:t>
            </a:r>
            <a:r>
              <a:rPr lang="ru-RU" sz="4500" dirty="0" err="1" smtClean="0">
                <a:solidFill>
                  <a:srgbClr val="7030A0"/>
                </a:solidFill>
              </a:rPr>
              <a:t>Косинова</a:t>
            </a:r>
            <a:r>
              <a:rPr lang="ru-RU" sz="4500" dirty="0" smtClean="0">
                <a:solidFill>
                  <a:srgbClr val="7030A0"/>
                </a:solidFill>
              </a:rPr>
              <a:t> Е.М. Уроки логопеда. Игры для развития речи  / - М, 2009</a:t>
            </a:r>
          </a:p>
          <a:p>
            <a:r>
              <a:rPr lang="ru-RU" sz="4500" dirty="0" smtClean="0">
                <a:solidFill>
                  <a:srgbClr val="7030A0"/>
                </a:solidFill>
              </a:rPr>
              <a:t>11. </a:t>
            </a:r>
            <a:r>
              <a:rPr lang="ru-RU" sz="4500" dirty="0" err="1" smtClean="0">
                <a:solidFill>
                  <a:srgbClr val="7030A0"/>
                </a:solidFill>
              </a:rPr>
              <a:t>Колдина</a:t>
            </a:r>
            <a:r>
              <a:rPr lang="ru-RU" sz="4500" dirty="0" smtClean="0">
                <a:solidFill>
                  <a:srgbClr val="7030A0"/>
                </a:solidFill>
              </a:rPr>
              <a:t> Д.Н. Аппликация с детьми 3-4 лет /- М, Мозаика-Синтез, 2012</a:t>
            </a:r>
          </a:p>
          <a:p>
            <a:r>
              <a:rPr lang="ru-RU" sz="4500" dirty="0" smtClean="0">
                <a:solidFill>
                  <a:srgbClr val="7030A0"/>
                </a:solidFill>
              </a:rPr>
              <a:t>12. </a:t>
            </a:r>
            <a:r>
              <a:rPr lang="ru-RU" sz="4500" dirty="0" err="1" smtClean="0">
                <a:solidFill>
                  <a:srgbClr val="7030A0"/>
                </a:solidFill>
              </a:rPr>
              <a:t>Колдина</a:t>
            </a:r>
            <a:r>
              <a:rPr lang="ru-RU" sz="4500" dirty="0" smtClean="0">
                <a:solidFill>
                  <a:srgbClr val="7030A0"/>
                </a:solidFill>
              </a:rPr>
              <a:t> Д.Н. Рисование с детьми 3-4 лет /- М, Мозаика-Синтез, 2013</a:t>
            </a:r>
          </a:p>
          <a:p>
            <a:pPr>
              <a:buNone/>
            </a:pPr>
            <a:r>
              <a:rPr lang="ru-RU" sz="4500" dirty="0" smtClean="0">
                <a:solidFill>
                  <a:srgbClr val="7030A0"/>
                </a:solidFill>
              </a:rPr>
              <a:t> </a:t>
            </a:r>
          </a:p>
          <a:p>
            <a:pPr>
              <a:buNone/>
            </a:pP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>
                <a:solidFill>
                  <a:srgbClr val="002060"/>
                </a:solidFill>
              </a:rPr>
              <a:t>АКТУАЛЬНОСТЬ ОПЫТА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«Истоки способностей и дарований детей – в кончиках их пальцев. От них, образно говоря, идут тончайшие ручейки, которые питают источник творческой мысли. Чем больше уверенности и изобретательности в движении детской руки с орудием труда, тем сложнее движения, необходимые для этого взаимодействия, тем ярче творческая стихия детского разума. Чем больше мастерства в детской душе, тем ребенок умнее</a:t>
            </a:r>
            <a:r>
              <a:rPr lang="ru-RU" sz="2400" dirty="0" smtClean="0">
                <a:solidFill>
                  <a:srgbClr val="002060"/>
                </a:solidFill>
              </a:rPr>
              <a:t>».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                                                                          </a:t>
            </a:r>
            <a:r>
              <a:rPr lang="ru-RU" sz="2400" dirty="0" smtClean="0">
                <a:solidFill>
                  <a:srgbClr val="002060"/>
                </a:solidFill>
              </a:rPr>
              <a:t>В. А. </a:t>
            </a:r>
            <a:r>
              <a:rPr lang="ru-RU" sz="2400" dirty="0" smtClean="0">
                <a:solidFill>
                  <a:srgbClr val="002060"/>
                </a:solidFill>
              </a:rPr>
              <a:t>Сухомлинский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«Руки учат голову, затем поумневшая </a:t>
            </a:r>
            <a:r>
              <a:rPr lang="ru-RU" sz="2400" dirty="0" smtClean="0">
                <a:solidFill>
                  <a:srgbClr val="002060"/>
                </a:solidFill>
              </a:rPr>
              <a:t>голова учит </a:t>
            </a:r>
            <a:r>
              <a:rPr lang="ru-RU" sz="2400" dirty="0" smtClean="0">
                <a:solidFill>
                  <a:srgbClr val="002060"/>
                </a:solidFill>
              </a:rPr>
              <a:t>руки, а умелые руки </a:t>
            </a:r>
            <a:r>
              <a:rPr lang="ru-RU" sz="2400" dirty="0" smtClean="0">
                <a:solidFill>
                  <a:srgbClr val="002060"/>
                </a:solidFill>
              </a:rPr>
              <a:t>снова </a:t>
            </a:r>
            <a:r>
              <a:rPr lang="ru-RU" sz="2400" dirty="0" smtClean="0">
                <a:solidFill>
                  <a:srgbClr val="002060"/>
                </a:solidFill>
              </a:rPr>
              <a:t>способствуют развитию мозга» 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                                                                            Иван </a:t>
            </a:r>
            <a:r>
              <a:rPr lang="ru-RU" sz="2400" dirty="0" smtClean="0">
                <a:solidFill>
                  <a:srgbClr val="002060"/>
                </a:solidFill>
              </a:rPr>
              <a:t>Павлов</a:t>
            </a:r>
          </a:p>
          <a:p>
            <a:pPr>
              <a:buNone/>
            </a:pPr>
            <a:endParaRPr lang="ru-RU" sz="2400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7030A0"/>
                </a:solidFill>
              </a:rPr>
              <a:t>НОВИЗНА </a:t>
            </a:r>
            <a:r>
              <a:rPr lang="ru-RU" sz="3600" dirty="0" smtClean="0">
                <a:solidFill>
                  <a:srgbClr val="7030A0"/>
                </a:solidFill>
              </a:rPr>
              <a:t>ОПЫТА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>
              <a:buFont typeface="Wingdings" pitchFamily="2" charset="2"/>
              <a:buChar char="v"/>
            </a:pPr>
            <a:r>
              <a:rPr lang="ru-RU" sz="3000" dirty="0" smtClean="0">
                <a:solidFill>
                  <a:srgbClr val="7030A0"/>
                </a:solidFill>
              </a:rPr>
              <a:t> в </a:t>
            </a:r>
            <a:r>
              <a:rPr lang="ru-RU" sz="3000" dirty="0" smtClean="0">
                <a:solidFill>
                  <a:srgbClr val="7030A0"/>
                </a:solidFill>
              </a:rPr>
              <a:t>использовании пальчиковых игр, направленных на развитие детской речевой деятельности;</a:t>
            </a:r>
          </a:p>
          <a:p>
            <a:pPr lvl="0">
              <a:buFont typeface="Wingdings" pitchFamily="2" charset="2"/>
              <a:buChar char="v"/>
            </a:pPr>
            <a:r>
              <a:rPr lang="ru-RU" sz="3000" dirty="0" smtClean="0">
                <a:solidFill>
                  <a:srgbClr val="7030A0"/>
                </a:solidFill>
              </a:rPr>
              <a:t>  в </a:t>
            </a:r>
            <a:r>
              <a:rPr lang="ru-RU" sz="3000" dirty="0" smtClean="0">
                <a:solidFill>
                  <a:srgbClr val="7030A0"/>
                </a:solidFill>
              </a:rPr>
              <a:t>обогащении предметно-развивающей среды нетрадиционными пособиями для развития у детей мелкой моторики рук;</a:t>
            </a:r>
          </a:p>
          <a:p>
            <a:pPr lvl="0">
              <a:buFont typeface="Wingdings" pitchFamily="2" charset="2"/>
              <a:buChar char="v"/>
            </a:pPr>
            <a:r>
              <a:rPr lang="ru-RU" sz="3000" dirty="0" smtClean="0">
                <a:solidFill>
                  <a:srgbClr val="7030A0"/>
                </a:solidFill>
              </a:rPr>
              <a:t> в </a:t>
            </a:r>
            <a:r>
              <a:rPr lang="ru-RU" sz="3000" dirty="0" smtClean="0">
                <a:solidFill>
                  <a:srgbClr val="7030A0"/>
                </a:solidFill>
              </a:rPr>
              <a:t>использовании активных форм работы с родителями;</a:t>
            </a:r>
          </a:p>
          <a:p>
            <a:pPr lvl="0">
              <a:buFont typeface="Wingdings" pitchFamily="2" charset="2"/>
              <a:buChar char="v"/>
            </a:pPr>
            <a:r>
              <a:rPr lang="ru-RU" sz="3000" dirty="0" smtClean="0">
                <a:solidFill>
                  <a:srgbClr val="7030A0"/>
                </a:solidFill>
              </a:rPr>
              <a:t> в </a:t>
            </a:r>
            <a:r>
              <a:rPr lang="ru-RU" sz="3000" dirty="0" smtClean="0">
                <a:solidFill>
                  <a:srgbClr val="7030A0"/>
                </a:solidFill>
              </a:rPr>
              <a:t>использовании музыкального сопровождения к играм;</a:t>
            </a:r>
          </a:p>
          <a:p>
            <a:pPr lvl="0">
              <a:buFont typeface="Wingdings" pitchFamily="2" charset="2"/>
              <a:buChar char="v"/>
            </a:pPr>
            <a:r>
              <a:rPr lang="ru-RU" sz="3000" dirty="0" smtClean="0">
                <a:solidFill>
                  <a:srgbClr val="7030A0"/>
                </a:solidFill>
              </a:rPr>
              <a:t> в </a:t>
            </a:r>
            <a:r>
              <a:rPr lang="ru-RU" sz="3000" dirty="0" smtClean="0">
                <a:solidFill>
                  <a:srgbClr val="7030A0"/>
                </a:solidFill>
              </a:rPr>
              <a:t>использовании различных видов театра</a:t>
            </a:r>
            <a:r>
              <a:rPr lang="ru-RU" sz="3000" dirty="0" smtClean="0">
                <a:solidFill>
                  <a:srgbClr val="7030A0"/>
                </a:solidFill>
              </a:rPr>
              <a:t>.</a:t>
            </a:r>
            <a:r>
              <a:rPr lang="ru-RU" sz="3000" dirty="0" smtClean="0">
                <a:solidFill>
                  <a:srgbClr val="7030A0"/>
                </a:solidFill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7030A0"/>
                </a:solidFill>
              </a:rPr>
              <a:t>ОБЛАСТЬ </a:t>
            </a:r>
            <a:r>
              <a:rPr lang="ru-RU" sz="3600" dirty="0" smtClean="0">
                <a:solidFill>
                  <a:srgbClr val="7030A0"/>
                </a:solidFill>
              </a:rPr>
              <a:t>ПРИМЕНЕНИЯ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5" name="Содержимое 4" descr="IMG_20190513_1635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700808"/>
            <a:ext cx="4714635" cy="37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32040" y="1628800"/>
            <a:ext cx="4038600" cy="4525963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7030A0"/>
                </a:solidFill>
              </a:rPr>
              <a:t>   Содержание </a:t>
            </a:r>
            <a:r>
              <a:rPr lang="ru-RU" dirty="0" smtClean="0">
                <a:solidFill>
                  <a:srgbClr val="7030A0"/>
                </a:solidFill>
              </a:rPr>
              <a:t>педагогического опыта адресовано воспитателям дошкольных учреждений, заинтересованным, внимательным родителям и, конечно, детям </a:t>
            </a:r>
            <a:r>
              <a:rPr lang="ru-RU" dirty="0" smtClean="0">
                <a:solidFill>
                  <a:srgbClr val="7030A0"/>
                </a:solidFill>
              </a:rPr>
              <a:t>дошкольного </a:t>
            </a:r>
            <a:r>
              <a:rPr lang="ru-RU" dirty="0" smtClean="0">
                <a:solidFill>
                  <a:srgbClr val="7030A0"/>
                </a:solidFill>
              </a:rPr>
              <a:t>возраста.</a:t>
            </a:r>
          </a:p>
          <a:p>
            <a:pPr algn="ctr"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3600" dirty="0" smtClean="0">
                <a:solidFill>
                  <a:srgbClr val="002060"/>
                </a:solidFill>
              </a:rPr>
              <a:t>ЗАДАЧИ ОПЫТА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20688"/>
            <a:ext cx="8712968" cy="604867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i="1" dirty="0" smtClean="0">
                <a:solidFill>
                  <a:srgbClr val="002060"/>
                </a:solidFill>
              </a:rPr>
              <a:t>Цель: развивать речевую деятельность детей младшего дошкольного возраста посредством развития мелкой моторики.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</a:rPr>
              <a:t>Формировать познавательную активность и творческое воображение детей.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</a:rPr>
              <a:t>Обучать проговариванию стихов одновременно с движениями пальцев рук, активизировать словарь.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</a:rPr>
              <a:t>Развивать артикуляционную и мелкую моторику.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</a:rPr>
              <a:t>Развивать зрительное, слуховое восприятие, тактильную чувствительность рук.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</a:rPr>
              <a:t>Развивать психические процессы: внимание, память, мышление, воображение.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</a:rPr>
              <a:t>Упражнять в умении выражать свое эмоциональное состояние, используя мимику и выразительные движения пальцев рук.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</a:rPr>
              <a:t>Совершенствовать двигательную память.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</a:rPr>
              <a:t>Развивать речемыслительную деятельность.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</a:rPr>
              <a:t>Развивать интерес к художественному слову в процессе игр на развитие мелкой моторики рук.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</a:rPr>
              <a:t>Воспитывать усидчивость, умение доводить начатое дело до конца.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</a:rPr>
              <a:t>Воспитывать внимание к обращенной речи.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</a:rPr>
              <a:t>Развивать чувство уверенности в себе.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</a:rPr>
              <a:t>Формировать умение радоваться, достигая цели.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</a:rPr>
              <a:t>Формировать коммуникативные навыки.    </a:t>
            </a:r>
          </a:p>
          <a:p>
            <a:endParaRPr lang="ru-RU" sz="18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КРИТЕРИИ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Развитие точности движений.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Развитие ритмичности движений.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Развитие ловкости пальцев.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Развитие силы кисти и выносливости пальцев.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Развитие зрительного контроля движений.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Развитие двигательной памяти.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404664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ЭТАПЫ РАБОТЫ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27584" y="1268760"/>
            <a:ext cx="3168352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Изучение необходимой литературы</a:t>
            </a:r>
            <a:endParaRPr lang="ru-RU" sz="2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16016" y="1628800"/>
            <a:ext cx="3960440" cy="84239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Подбор и изготовление практического материала по теме</a:t>
            </a: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2636912"/>
            <a:ext cx="4320480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Разработка перспективного плана по развитию мелкой моторики у детей младшего дошкольного возраста</a:t>
            </a:r>
            <a:endParaRPr lang="ru-RU" sz="20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32040" y="3068960"/>
            <a:ext cx="3888432" cy="8640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Создание обогащенной предметно-развивающей среды</a:t>
            </a:r>
            <a:endParaRPr lang="ru-RU" sz="2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512" y="4149080"/>
            <a:ext cx="5256584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Организация совместной деятельности взрослого с детьми (в </a:t>
            </a:r>
            <a:r>
              <a:rPr lang="ru-RU" sz="2000" dirty="0" smtClean="0"/>
              <a:t>НОД, </a:t>
            </a:r>
            <a:r>
              <a:rPr lang="ru-RU" sz="2000" dirty="0" smtClean="0"/>
              <a:t>в ходе режимных моментов, игровой деятельности)</a:t>
            </a:r>
            <a:endParaRPr lang="ru-RU" sz="20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652120" y="4797152"/>
            <a:ext cx="3240360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Создание условий для самостоятельной деятельности детей</a:t>
            </a:r>
            <a:endParaRPr lang="ru-RU" sz="20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39552" y="5733256"/>
            <a:ext cx="3888432" cy="8640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Организация взаимодействия с родителями</a:t>
            </a:r>
            <a:endParaRPr lang="ru-RU" sz="20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7030A0"/>
                </a:solidFill>
              </a:rPr>
              <a:t>МЕТОДЫ РАБОТЫ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5544616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r>
              <a:rPr lang="ru-RU" sz="5500" i="1" u="sng" dirty="0" smtClean="0">
                <a:solidFill>
                  <a:srgbClr val="7030A0"/>
                </a:solidFill>
              </a:rPr>
              <a:t>Словесный </a:t>
            </a:r>
            <a:r>
              <a:rPr lang="ru-RU" sz="5500" i="1" u="sng" dirty="0" smtClean="0">
                <a:solidFill>
                  <a:srgbClr val="7030A0"/>
                </a:solidFill>
              </a:rPr>
              <a:t>метод</a:t>
            </a:r>
            <a:endParaRPr lang="ru-RU" sz="55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5500" dirty="0" smtClean="0">
                <a:solidFill>
                  <a:srgbClr val="7030A0"/>
                </a:solidFill>
              </a:rPr>
              <a:t>       Словесные обращения воспитателя к детям — объяснения</a:t>
            </a:r>
            <a:r>
              <a:rPr lang="ru-RU" sz="5500" i="1" dirty="0" smtClean="0">
                <a:solidFill>
                  <a:srgbClr val="7030A0"/>
                </a:solidFill>
              </a:rPr>
              <a:t> </a:t>
            </a:r>
            <a:r>
              <a:rPr lang="ru-RU" sz="5500" dirty="0" smtClean="0">
                <a:solidFill>
                  <a:srgbClr val="7030A0"/>
                </a:solidFill>
              </a:rPr>
              <a:t>при рассматривании наглядных объектов, рассказы о них, вопросы и другие формы речи служат для развития понимания речи взрослого. Поскольку на этапе становления речевого развития сложно одновременно воспринимать показ предметов, действий с ними и речевую информацию, то объяснение должно быть предельно кратко: каждое лишнее слово отвлекает малыша от зрительного восприятия.</a:t>
            </a:r>
          </a:p>
          <a:p>
            <a:pPr algn="ctr">
              <a:buNone/>
            </a:pPr>
            <a:r>
              <a:rPr lang="ru-RU" sz="5500" i="1" u="sng" dirty="0" smtClean="0">
                <a:solidFill>
                  <a:srgbClr val="7030A0"/>
                </a:solidFill>
              </a:rPr>
              <a:t>Наглядно-действенный метод </a:t>
            </a:r>
            <a:r>
              <a:rPr lang="ru-RU" sz="5500" i="1" u="sng" dirty="0" smtClean="0">
                <a:solidFill>
                  <a:srgbClr val="7030A0"/>
                </a:solidFill>
              </a:rPr>
              <a:t>обучения</a:t>
            </a:r>
            <a:endParaRPr lang="ru-RU" sz="55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5500" dirty="0" smtClean="0">
                <a:solidFill>
                  <a:srgbClr val="7030A0"/>
                </a:solidFill>
              </a:rPr>
              <a:t>       Дети знакомятся с окружающими их предметами путем наглядно-чувственного накопления опыта: смотрят, берут в руки, щупают, так или иначе действуют с ними. Учитывая эту возрастную особенность, я стараюсь широко использовать приемы наглядности: показываю предмет, даю возможность потрогать его, рассмотреть.</a:t>
            </a:r>
          </a:p>
          <a:p>
            <a:pPr algn="ctr">
              <a:buNone/>
            </a:pPr>
            <a:r>
              <a:rPr lang="ru-RU" sz="5500" i="1" u="sng" dirty="0" smtClean="0">
                <a:solidFill>
                  <a:srgbClr val="7030A0"/>
                </a:solidFill>
              </a:rPr>
              <a:t>Практический </a:t>
            </a:r>
            <a:r>
              <a:rPr lang="ru-RU" sz="5500" i="1" u="sng" dirty="0" smtClean="0">
                <a:solidFill>
                  <a:srgbClr val="7030A0"/>
                </a:solidFill>
              </a:rPr>
              <a:t>метод</a:t>
            </a:r>
            <a:endParaRPr lang="ru-RU" sz="55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5500" dirty="0" smtClean="0">
                <a:solidFill>
                  <a:srgbClr val="7030A0"/>
                </a:solidFill>
              </a:rPr>
              <a:t>       Чтобы знания были усвоены, необходимо применение их в практической деятельности. После общего показа и объяснения, я предлагаю выполнить под непосредственным руководством фрагмент продуктивной деятельности отдельно каждому ребенку, оказывая по мере необходимости дифференцированную помощь, даю единичные указания.</a:t>
            </a:r>
          </a:p>
          <a:p>
            <a:pPr algn="ctr">
              <a:buNone/>
            </a:pPr>
            <a:r>
              <a:rPr lang="ru-RU" sz="5500" i="1" u="sng" dirty="0" smtClean="0">
                <a:solidFill>
                  <a:srgbClr val="7030A0"/>
                </a:solidFill>
              </a:rPr>
              <a:t>Игровой </a:t>
            </a:r>
            <a:r>
              <a:rPr lang="ru-RU" sz="5500" i="1" u="sng" dirty="0" smtClean="0">
                <a:solidFill>
                  <a:srgbClr val="7030A0"/>
                </a:solidFill>
              </a:rPr>
              <a:t>метод</a:t>
            </a:r>
            <a:endParaRPr lang="ru-RU" sz="55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5500" dirty="0" smtClean="0">
                <a:solidFill>
                  <a:srgbClr val="7030A0"/>
                </a:solidFill>
              </a:rPr>
              <a:t>       Игровые методы и приемы занимают большое место в обучении </a:t>
            </a:r>
            <a:r>
              <a:rPr lang="ru-RU" sz="5500" dirty="0" smtClean="0">
                <a:solidFill>
                  <a:srgbClr val="7030A0"/>
                </a:solidFill>
              </a:rPr>
              <a:t>детей младшего </a:t>
            </a:r>
            <a:r>
              <a:rPr lang="ru-RU" sz="5500" dirty="0" smtClean="0">
                <a:solidFill>
                  <a:srgbClr val="7030A0"/>
                </a:solidFill>
              </a:rPr>
              <a:t>возраста. К ним относятся дидактические игры, которые поднимают у них интерес к содержанию обучения, обеспечивают связь познавательной деятельности с характерной для малышей игровой.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260648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</a:rPr>
              <a:t>ИГРЫ И УПРАЖНЕНИЯ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83568" y="908720"/>
            <a:ext cx="3744416" cy="77038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7030A0"/>
                </a:solidFill>
              </a:rPr>
              <a:t>Пальчиковая гимнастика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860032" y="980728"/>
            <a:ext cx="3816424" cy="84239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Составление фигур из счетных палочек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95536" y="2132856"/>
            <a:ext cx="3168352" cy="84239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Использование прищепок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8" name="Рисунок 7" descr="IMG_20190517_075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2204864"/>
            <a:ext cx="4860032" cy="3645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вал 8"/>
          <p:cNvSpPr/>
          <p:nvPr/>
        </p:nvSpPr>
        <p:spPr>
          <a:xfrm>
            <a:off x="107504" y="3356992"/>
            <a:ext cx="3384376" cy="84239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Использование сухого бассейна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51520" y="4725144"/>
            <a:ext cx="2592288" cy="7200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7030A0"/>
              </a:solidFill>
            </a:endParaRP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Нанизывание</a:t>
            </a:r>
            <a:endParaRPr lang="ru-RU" dirty="0" smtClean="0">
              <a:solidFill>
                <a:srgbClr val="7030A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11" name="Рисунок 10" descr="IMG_20190517_161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772816"/>
            <a:ext cx="3960440" cy="49411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Овал 11"/>
          <p:cNvSpPr/>
          <p:nvPr/>
        </p:nvSpPr>
        <p:spPr>
          <a:xfrm>
            <a:off x="827584" y="5805264"/>
            <a:ext cx="2736304" cy="69837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Шнуровка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4" name="Рисунок 13" descr="IMG_20190517_161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2348880"/>
            <a:ext cx="5472608" cy="41044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1180</Words>
  <Application>Microsoft Office PowerPoint</Application>
  <PresentationFormat>Экран (4:3)</PresentationFormat>
  <Paragraphs>116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 ПЕДАГОГИЧЕСКИЙ ОПЫТ ТЕМА: «Развитие  речи детей младшего дошкольного возраста посредством развития мелкой моторики рук»   </vt:lpstr>
      <vt:lpstr> АКТУАЛЬНОСТЬ ОПЫТА </vt:lpstr>
      <vt:lpstr>НОВИЗНА ОПЫТА</vt:lpstr>
      <vt:lpstr>ОБЛАСТЬ ПРИМЕНЕНИЯ</vt:lpstr>
      <vt:lpstr> ЗАДАЧИ ОПЫТА</vt:lpstr>
      <vt:lpstr>КРИТЕРИИ</vt:lpstr>
      <vt:lpstr>Слайд 7</vt:lpstr>
      <vt:lpstr>МЕТОДЫ РАБОТЫ</vt:lpstr>
      <vt:lpstr>Слайд 9</vt:lpstr>
      <vt:lpstr>Слайд 10</vt:lpstr>
      <vt:lpstr>Слайд 11</vt:lpstr>
      <vt:lpstr>Слайд 12</vt:lpstr>
      <vt:lpstr>ПЕДАГОГИЧЕСКИЕ ТЕХНОЛОГИИ</vt:lpstr>
      <vt:lpstr>РАБОТА С РОДИТЕЛЯМИ</vt:lpstr>
      <vt:lpstr>РЕЗУЛЬТАТИВНОСТЬ</vt:lpstr>
      <vt:lpstr>Слайд 16</vt:lpstr>
      <vt:lpstr>ЛИТЕРАТУРА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ПЕДАГОГИЧЕСКИЙ ОПЫТ ТЕМА: «Развитие  речи детей младшего дошкольного возраста посредством развития мелкой моторики рук»   </dc:title>
  <dc:creator>User</dc:creator>
  <cp:lastModifiedBy>User</cp:lastModifiedBy>
  <cp:revision>31</cp:revision>
  <dcterms:created xsi:type="dcterms:W3CDTF">2019-05-19T07:15:53Z</dcterms:created>
  <dcterms:modified xsi:type="dcterms:W3CDTF">2019-05-19T12:17:55Z</dcterms:modified>
</cp:coreProperties>
</file>