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7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3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6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0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6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7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5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1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10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E160E30-60E0-4559-B9CB-48B7FCA38B6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828E814-5FD3-4FAE-B3D4-44E782DA3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ogoportal.ru/metodyi-logopedicheskoy-rabotyi-po-formirovaniyu-slovoobrazovaniya-u-doshkolnikov-s-obshhim-nedorazvitiem-rechi/.html" TargetMode="External"/><Relationship Id="rId2" Type="http://schemas.openxmlformats.org/officeDocument/2006/relationships/hyperlink" Target="http://logoportal.ru/psihologicheskaya-i-fiziologicheskaya-gotovnost-rebenka-k-shkolnomu-obucheniyu-kak-pedagogicheskaya-problema/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1828799"/>
            <a:ext cx="10782300" cy="2294467"/>
          </a:xfrm>
        </p:spPr>
        <p:txBody>
          <a:bodyPr/>
          <a:lstStyle/>
          <a:p>
            <a:pPr algn="ctr"/>
            <a:r>
              <a:rPr lang="ru-RU" sz="8000" b="1" i="1" dirty="0" smtClean="0"/>
              <a:t>«Речевая готовность ребенка к школе»</a:t>
            </a:r>
            <a:endParaRPr lang="ru-RU" sz="8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055" y="5048704"/>
            <a:ext cx="9228201" cy="1645920"/>
          </a:xfrm>
        </p:spPr>
        <p:txBody>
          <a:bodyPr/>
          <a:lstStyle/>
          <a:p>
            <a:pPr algn="r"/>
            <a:r>
              <a:rPr lang="ru-RU" b="1" i="1" dirty="0" smtClean="0"/>
              <a:t>Составил:</a:t>
            </a:r>
            <a:r>
              <a:rPr lang="ru-RU" dirty="0" smtClean="0"/>
              <a:t> учитель-логопед</a:t>
            </a:r>
          </a:p>
          <a:p>
            <a:pPr algn="r"/>
            <a:r>
              <a:rPr lang="ru-RU" i="1" dirty="0" smtClean="0"/>
              <a:t>Горбунова Ирина Владимировна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6654" y="3336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«Детский сад №22»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086">
            <a:off x="752804" y="4546801"/>
            <a:ext cx="1704069" cy="1577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766">
            <a:off x="9744384" y="265749"/>
            <a:ext cx="1944914" cy="1777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395">
            <a:off x="622883" y="460688"/>
            <a:ext cx="1791453" cy="1576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66" y="4071635"/>
            <a:ext cx="16287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1273519" cy="1256697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+mn-lt"/>
              </a:rPr>
              <a:t>	Особые </a:t>
            </a:r>
            <a:r>
              <a:rPr lang="ru-RU" sz="3200" dirty="0">
                <a:latin typeface="+mn-lt"/>
              </a:rPr>
              <a:t>критерии </a:t>
            </a:r>
            <a:r>
              <a:rPr lang="ru-RU" sz="3200" dirty="0">
                <a:latin typeface="+mn-lt"/>
                <a:hlinkClick r:id="rId2"/>
              </a:rPr>
              <a:t>готовности к школьному </a:t>
            </a:r>
            <a:r>
              <a:rPr lang="ru-RU" sz="3200" dirty="0" smtClean="0">
                <a:latin typeface="+mn-lt"/>
                <a:hlinkClick r:id="rId2"/>
              </a:rPr>
              <a:t>обучению</a:t>
            </a:r>
            <a:r>
              <a:rPr lang="ru-RU" sz="3200" dirty="0" smtClean="0">
                <a:latin typeface="+mn-lt"/>
              </a:rPr>
              <a:t>:</a:t>
            </a:r>
            <a:endParaRPr lang="ru-RU" sz="3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886" y="1602992"/>
            <a:ext cx="10900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pc="-120" dirty="0">
                <a:ea typeface="+mj-ea"/>
                <a:cs typeface="+mj-cs"/>
              </a:rPr>
              <a:t>1. </a:t>
            </a:r>
            <a:r>
              <a:rPr lang="ru-RU" sz="2400" i="1" spc="-120" dirty="0" err="1">
                <a:ea typeface="+mj-ea"/>
                <a:cs typeface="+mj-cs"/>
              </a:rPr>
              <a:t>Сформированность</a:t>
            </a:r>
            <a:r>
              <a:rPr lang="ru-RU" sz="2400" i="1" spc="-120" dirty="0">
                <a:ea typeface="+mj-ea"/>
                <a:cs typeface="+mj-cs"/>
              </a:rPr>
              <a:t> звуковой стороны речи. Ребенок должен владеть правильным, четким звукопроизношением звуков всех фонетических групп.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886" y="2411515"/>
            <a:ext cx="10900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pc="-120" dirty="0">
                <a:ea typeface="+mj-ea"/>
                <a:cs typeface="+mj-cs"/>
              </a:rPr>
              <a:t>2. Полная </a:t>
            </a:r>
            <a:r>
              <a:rPr lang="ru-RU" sz="2400" i="1" spc="-120" dirty="0" err="1">
                <a:ea typeface="+mj-ea"/>
                <a:cs typeface="+mj-cs"/>
              </a:rPr>
              <a:t>сформированность</a:t>
            </a:r>
            <a:r>
              <a:rPr lang="ru-RU" sz="2400" i="1" spc="-120" dirty="0">
                <a:ea typeface="+mj-ea"/>
                <a:cs typeface="+mj-cs"/>
              </a:rPr>
              <a:t> фонематических процессов, умение слышать и различать, дифференцировать фонемы (звуки) родного языка.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886" y="3283498"/>
            <a:ext cx="10900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i="1" spc="-120" dirty="0">
                <a:ea typeface="+mj-ea"/>
                <a:cs typeface="+mj-cs"/>
              </a:rPr>
              <a:t>Готовность к звукобуквенному анализу и </a:t>
            </a:r>
            <a:r>
              <a:rPr lang="ru-RU" sz="2400" i="1" spc="-120" dirty="0" smtClean="0">
                <a:ea typeface="+mj-ea"/>
                <a:cs typeface="+mj-cs"/>
              </a:rPr>
              <a:t>синтезу звукового состава речи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886" y="3857527"/>
            <a:ext cx="10900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spc="-120" dirty="0">
                <a:ea typeface="+mj-ea"/>
                <a:cs typeface="+mj-cs"/>
              </a:rPr>
              <a:t>4. Умение пользоваться разными </a:t>
            </a:r>
            <a:r>
              <a:rPr lang="ru-RU" sz="2400" i="1" spc="-120" dirty="0">
                <a:ea typeface="+mj-ea"/>
                <a:cs typeface="+mj-cs"/>
                <a:hlinkClick r:id="rId3"/>
              </a:rPr>
              <a:t>способами словообразования</a:t>
            </a:r>
            <a:r>
              <a:rPr lang="ru-RU" sz="2400" i="1" spc="-120" dirty="0">
                <a:ea typeface="+mj-ea"/>
                <a:cs typeface="+mj-cs"/>
              </a:rPr>
              <a:t>, правильно употреблять слова с уменьшительно-ласкательным значением, выделять звуковые и смысловые различия между словами; образовывать прилагательные от существительных.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886" y="5170220"/>
            <a:ext cx="10900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pc="-120" dirty="0">
                <a:ea typeface="+mj-ea"/>
                <a:cs typeface="+mj-cs"/>
              </a:rPr>
              <a:t>5. </a:t>
            </a:r>
            <a:r>
              <a:rPr lang="ru-RU" sz="2400" i="1" spc="-120" dirty="0" err="1">
                <a:ea typeface="+mj-ea"/>
                <a:cs typeface="+mj-cs"/>
              </a:rPr>
              <a:t>Сформированность</a:t>
            </a:r>
            <a:r>
              <a:rPr lang="ru-RU" sz="2400" i="1" spc="-120" dirty="0">
                <a:ea typeface="+mj-ea"/>
                <a:cs typeface="+mj-cs"/>
              </a:rPr>
              <a:t> грамматического строя речи: умение пользоваться развернутой фразовой речью, умение работать с предложением.</a:t>
            </a:r>
          </a:p>
        </p:txBody>
      </p:sp>
    </p:spTree>
    <p:extLst>
      <p:ext uri="{BB962C8B-B14F-4D97-AF65-F5344CB8AC3E}">
        <p14:creationId xmlns:p14="http://schemas.microsoft.com/office/powerpoint/2010/main" val="2208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262" y="396186"/>
            <a:ext cx="10772775" cy="1438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>Что могут сделать родители, чтобы обеспечить речевую готовность ребёнка к школе?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1829" y="1712464"/>
            <a:ext cx="11016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i="1" spc="-120" dirty="0">
                <a:ea typeface="+mj-ea"/>
                <a:cs typeface="+mj-cs"/>
              </a:rPr>
              <a:t>создать в семье условия, благоприятные для общего и речевого развития детей;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1829" y="2244468"/>
            <a:ext cx="11016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i="1" spc="-120" dirty="0">
                <a:ea typeface="+mj-ea"/>
                <a:cs typeface="+mj-cs"/>
              </a:rPr>
              <a:t>проводить целенаправленную и систематическую работу по речевому развитию детей и необходимую коррекцию недостатков в развитии речи;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1829" y="3075465"/>
            <a:ext cx="5199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i="1" spc="-120" dirty="0">
                <a:ea typeface="+mj-ea"/>
                <a:cs typeface="+mj-cs"/>
              </a:rPr>
              <a:t>не ругать ребенка за неправильную речь;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1829" y="3636161"/>
            <a:ext cx="679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i="1" spc="-120" dirty="0">
                <a:ea typeface="+mj-ea"/>
                <a:cs typeface="+mj-cs"/>
              </a:rPr>
              <a:t>ненавязчиво исправлять неправильное произношение;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1829" y="4196857"/>
            <a:ext cx="11016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i="1" spc="-120" dirty="0">
                <a:ea typeface="+mj-ea"/>
                <a:cs typeface="+mj-cs"/>
              </a:rPr>
              <a:t>не заострять внимание на запинках и повторах слогов и слов;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1829" y="4757553"/>
            <a:ext cx="934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pc="-120" dirty="0">
                <a:ea typeface="+mj-ea"/>
                <a:cs typeface="+mj-cs"/>
              </a:rPr>
              <a:t>- осуществлять позитивный настрой ребенка на занятия с педагогами.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9478" y="5318249"/>
            <a:ext cx="11524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spc="-120" dirty="0" smtClean="0">
                <a:ea typeface="+mj-ea"/>
                <a:cs typeface="+mj-cs"/>
              </a:rPr>
              <a:t>	</a:t>
            </a:r>
            <a:r>
              <a:rPr lang="ru-RU" sz="2400" b="1" spc="-120" dirty="0" smtClean="0">
                <a:ea typeface="+mj-ea"/>
                <a:cs typeface="+mj-cs"/>
              </a:rPr>
              <a:t>Необходимо </a:t>
            </a:r>
            <a:r>
              <a:rPr lang="ru-RU" sz="2400" b="1" spc="-120" dirty="0">
                <a:ea typeface="+mj-ea"/>
                <a:cs typeface="+mj-cs"/>
              </a:rPr>
              <a:t>учитывать важность речевого окружения ребенка. Речь должна быть четкой, ясной, грамотной, родителям необходимо как можно активнее способствовать накоплению </a:t>
            </a:r>
            <a:r>
              <a:rPr lang="ru-RU" sz="2400" b="1" spc="-120" dirty="0" smtClean="0">
                <a:ea typeface="+mj-ea"/>
                <a:cs typeface="+mj-cs"/>
              </a:rPr>
              <a:t>словарного запаса детей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113" y="153853"/>
            <a:ext cx="10753725" cy="2270034"/>
          </a:xfrm>
        </p:spPr>
        <p:txBody>
          <a:bodyPr/>
          <a:lstStyle/>
          <a:p>
            <a:pPr marL="4572" lvl="1" indent="0" algn="just">
              <a:buNone/>
            </a:pPr>
            <a:endParaRPr lang="ru-RU" dirty="0" smtClean="0"/>
          </a:p>
          <a:p>
            <a:pPr marL="4572" lvl="1" indent="0" algn="just">
              <a:buNone/>
            </a:pPr>
            <a:r>
              <a:rPr lang="ru-RU" dirty="0"/>
              <a:t>	</a:t>
            </a:r>
            <a:r>
              <a:rPr lang="ru-RU" b="1" i="1" dirty="0" smtClean="0"/>
              <a:t>Основная </a:t>
            </a:r>
            <a:r>
              <a:rPr lang="ru-RU" b="1" i="1" dirty="0"/>
              <a:t>задача родителей </a:t>
            </a:r>
            <a:r>
              <a:rPr lang="ru-RU" dirty="0"/>
              <a:t>— вовремя обратить внимание на различные нарушения устной речи своего ребенка, чтобы начать логопедическую работу с ним, предотвратить трудности общения в коллективе и неуспеваемость в общеобразовательной школе. Чем раньше будет начата коррекция, тем лучше ее результат.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3113" y="4648538"/>
            <a:ext cx="10753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Ребенку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необходимо умело и вовремя помочь. При этом очевидно, что помощь именно родителей в коррекционной работе обязательна и чрезвычайно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ценна. Во-первых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родительское мнение наиболее авторитетно для ребенка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во-вторых, </a:t>
            </a:r>
            <a:r>
              <a:rPr lang="ru-RU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родителей есть возможность ежедневно закреплять формируемые навыки в процессе повседневного непосредственного общения.</a:t>
            </a:r>
          </a:p>
        </p:txBody>
      </p:sp>
      <p:pic>
        <p:nvPicPr>
          <p:cNvPr id="1028" name="Picture 4" descr="Совместная игровая деятельность родителей и детей (из опыта работы) ⋆  Планета Дет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60" y="1857829"/>
            <a:ext cx="3312849" cy="29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628" y="415108"/>
            <a:ext cx="10753725" cy="2676434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endParaRPr lang="ru-RU" dirty="0" smtClean="0"/>
          </a:p>
          <a:p>
            <a:pPr marL="4572" lvl="1" indent="0" algn="just">
              <a:buNone/>
            </a:pPr>
            <a:r>
              <a:rPr lang="ru-RU" dirty="0"/>
              <a:t>	</a:t>
            </a:r>
            <a:r>
              <a:rPr lang="ru-RU" b="1" i="1" dirty="0" smtClean="0"/>
              <a:t>Таким </a:t>
            </a:r>
            <a:r>
              <a:rPr lang="ru-RU" b="1" i="1" dirty="0"/>
              <a:t>образом, благодаря совместной работе учителя-логопеда, </a:t>
            </a:r>
            <a:r>
              <a:rPr lang="ru-RU" b="1" i="1" dirty="0" smtClean="0"/>
              <a:t>педагога-психолога</a:t>
            </a:r>
            <a:r>
              <a:rPr lang="ru-RU" b="1" i="1" dirty="0"/>
              <a:t>, </a:t>
            </a:r>
            <a:r>
              <a:rPr lang="ru-RU" b="1" i="1" dirty="0" smtClean="0"/>
              <a:t>воспитателей, </a:t>
            </a:r>
            <a:r>
              <a:rPr lang="ru-RU" b="1" i="1" dirty="0"/>
              <a:t>родителей удаётся своевременно и качественно помочь </a:t>
            </a:r>
            <a:r>
              <a:rPr lang="ru-RU" b="1" i="1" dirty="0" smtClean="0"/>
              <a:t>ребенку </a:t>
            </a:r>
            <a:r>
              <a:rPr lang="ru-RU" b="1" i="1" dirty="0"/>
              <a:t>преодолеть речевые нарушения, более успешно овладеть программным материалом по русскому языку и чтению, сформировать положительную мотивацию к учебной деятельности, сформировать у учащихся с речевой патологией уверенность в своих возможностях.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6490" y="60050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79" y="2862943"/>
            <a:ext cx="2961821" cy="29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41</TotalTime>
  <Words>206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Times New Roman</vt:lpstr>
      <vt:lpstr>Метрополия</vt:lpstr>
      <vt:lpstr>«Речевая готовность ребенка к школе»</vt:lpstr>
      <vt:lpstr> Особые критерии готовности к школьному обучению:</vt:lpstr>
      <vt:lpstr>Что могут сделать родители, чтобы обеспечить речевую готовность ребёнка к школе?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«Речевая готовность ребенка к школе»</dc:title>
  <dc:creator>Пользователь Windows</dc:creator>
  <cp:lastModifiedBy>Пользователь Windows</cp:lastModifiedBy>
  <cp:revision>7</cp:revision>
  <dcterms:created xsi:type="dcterms:W3CDTF">2020-10-21T13:41:28Z</dcterms:created>
  <dcterms:modified xsi:type="dcterms:W3CDTF">2020-10-23T08:29:58Z</dcterms:modified>
</cp:coreProperties>
</file>