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0FBB-7FAC-4E32-9A78-5F6FA44725FF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EDD1-B28F-412A-93AA-02B82AB90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8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EDD1-B28F-412A-93AA-02B82AB908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1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5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0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1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8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7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4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3039-C7C3-425D-B0C4-993047E260C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310F-66C2-4B6B-9927-C0A287889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489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Bahnschrift Light Condensed" panose="020B0502040204020203" pitchFamily="34" charset="0"/>
              </a:rPr>
              <a:t>Авторское методическое пособие для учителей-логопедов , педагогов и родителей</a:t>
            </a:r>
            <a:br>
              <a:rPr lang="ru-RU" i="1" dirty="0" smtClean="0">
                <a:latin typeface="Bahnschrift Light Condensed" panose="020B0502040204020203" pitchFamily="34" charset="0"/>
              </a:rPr>
            </a:br>
            <a:r>
              <a:rPr lang="ru-RU" i="1" dirty="0" smtClean="0">
                <a:latin typeface="Bahnschrift Light Condensed" panose="020B0502040204020203" pitchFamily="34" charset="0"/>
              </a:rPr>
              <a:t/>
            </a:r>
            <a:br>
              <a:rPr lang="ru-RU" i="1" dirty="0" smtClean="0">
                <a:latin typeface="Bahnschrift Light Condensed" panose="020B0502040204020203" pitchFamily="34" charset="0"/>
              </a:rPr>
            </a:br>
            <a:r>
              <a:rPr lang="ru-RU" i="1" dirty="0" smtClean="0">
                <a:latin typeface="Bahnschrift Light Condensed" panose="020B0502040204020203" pitchFamily="34" charset="0"/>
              </a:rPr>
              <a:t>Комплекс артикуляционной гимнастики на отработку звука «Л»</a:t>
            </a:r>
            <a:br>
              <a:rPr lang="ru-RU" i="1" dirty="0" smtClean="0">
                <a:latin typeface="Bahnschrift Light Condensed" panose="020B0502040204020203" pitchFamily="34" charset="0"/>
              </a:rPr>
            </a:br>
            <a:r>
              <a:rPr lang="ru-RU" i="1" dirty="0" smtClean="0">
                <a:latin typeface="Bahnschrift Light Condensed" panose="020B0502040204020203" pitchFamily="34" charset="0"/>
              </a:rPr>
              <a:t>«Лола»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43855" y="44319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i="1" dirty="0" smtClean="0">
                <a:latin typeface="Bahnschrift Light Condensed" panose="020B0502040204020203" pitchFamily="34" charset="0"/>
              </a:rPr>
              <a:t>Автор пособия и стихотворного сопровождения: учитель-логопед МДОУ «Детский сад №22» г. </a:t>
            </a:r>
            <a:r>
              <a:rPr lang="ru-RU" sz="3200" i="1" dirty="0" err="1" smtClean="0">
                <a:latin typeface="Bahnschrift Light Condensed" panose="020B0502040204020203" pitchFamily="34" charset="0"/>
              </a:rPr>
              <a:t>Щёкино</a:t>
            </a:r>
            <a:endParaRPr lang="ru-RU" sz="3200" i="1" dirty="0" smtClean="0">
              <a:latin typeface="Bahnschrift Light Condensed" panose="020B0502040204020203" pitchFamily="34" charset="0"/>
            </a:endParaRPr>
          </a:p>
          <a:p>
            <a:pPr algn="r"/>
            <a:r>
              <a:rPr lang="ru-RU" sz="3200" i="1" dirty="0" smtClean="0">
                <a:latin typeface="Bahnschrift Light Condensed" panose="020B0502040204020203" pitchFamily="34" charset="0"/>
              </a:rPr>
              <a:t>Горбунова Ирина Владимировна</a:t>
            </a:r>
            <a:endParaRPr lang="ru-RU" sz="3200" i="1" dirty="0">
              <a:latin typeface="Bahnschrift Light Condensed" panose="020B0502040204020203" pitchFamily="34" charset="0"/>
            </a:endParaRPr>
          </a:p>
        </p:txBody>
      </p:sp>
      <p:pic>
        <p:nvPicPr>
          <p:cNvPr id="7170" name="Picture 2" descr="Рассвет | L.O.L. Surprise-педия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55" y="255657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ейерверк гифки, анимированные GIF изображения фейерверк - скачать гиф  картинки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505"/>
            <a:ext cx="3375903" cy="371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latin typeface="Bahnschrift Light Condensed" panose="020B0502040204020203" pitchFamily="34" charset="0"/>
              </a:rPr>
              <a:t>Рекомендации педагогам и </a:t>
            </a:r>
            <a:r>
              <a:rPr lang="ru-RU" b="1" i="1" dirty="0" smtClean="0">
                <a:latin typeface="Bahnschrift Light Condensed" panose="020B0502040204020203" pitchFamily="34" charset="0"/>
              </a:rPr>
              <a:t>родителям:</a:t>
            </a:r>
            <a:endParaRPr lang="ru-RU" b="1" i="1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6" y="1566094"/>
            <a:ext cx="112340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При выполнении упражнений необходимо соблюдать определенную последовательность – от простых упражнений к более сложным;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На начальном этапе все упражнения выполняются в медленном темпе и перед зеркалом;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Количество повторов каждого упражнения от 2 до 10 раз;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Зеркало можно убрать только в том случае, если ребенок научился правильно выполнять движения;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Выполнять комплекс несколько раз в день;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Если для ребенка утомительно выполнять все упражнения подряд, можно разбить гимнастику на блоки и выполнять их в </a:t>
            </a:r>
            <a:r>
              <a:rPr lang="ru-RU" sz="2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т</a:t>
            </a: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ечение занятия (если оно проводится специалистом) или в течение дня;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Можно использовать механическую помощь, если у ребенка не получается какое-либо движение (ручка чайной ложки, шпатель, пустышка, ватная палочка).</a:t>
            </a:r>
          </a:p>
          <a:p>
            <a:endParaRPr lang="ru-RU" sz="2400" i="1" dirty="0">
              <a:solidFill>
                <a:srgbClr val="2C2D2E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314" y="311528"/>
            <a:ext cx="11640457" cy="654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1140"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«Блинчик»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Широкий язык лежит неподвижно, не дрожит на нижней губе, касаясь углов рта, верхние зубы видны. Удержать под счет от 1 до 10.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«Чашечка»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 и установить язык наверху в форме чашечки.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«чашечка» не получается, то необходимо вернуться к упражнению «Шлёпаем губами по языку», распластать язык на нижней губе и слегка надавить на середину языка. При этом края языка поднимаются вверх, и язык принимает нужную форму.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также распластать язык похлопыванием по нему губами, завернуть его на верхнюю губу, придерживая края пальчиками.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упражнения края языка находятся у верхних зубов.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Положить широкий язык на нижнюю губу, а затем облизать сверху вниз верхнюю губу, убрав язык за верхние зубки. Челюсть не двигать.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«Почистим верхние зубки»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Улыбнуться, приоткрыть рот, кончиком язычка двигать влево – вправо по верхним зубам. Челюсть не двигать (зубы можно чистить и снаружи и внутри).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«Пароход гудит»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Улыбнуться, прикусить кончик языка и произносить звук «Ы» длительно. При этом слышится твердый звук «Л».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«Качели»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Кончиком языка упираться поочередно то в верхние, то в нижние зубы. Челюсть не двигать.</a:t>
            </a:r>
          </a:p>
        </p:txBody>
      </p:sp>
    </p:spTree>
    <p:extLst>
      <p:ext uri="{BB962C8B-B14F-4D97-AF65-F5344CB8AC3E}">
        <p14:creationId xmlns:p14="http://schemas.microsoft.com/office/powerpoint/2010/main" val="13507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latin typeface="Bahnschrift Light Condensed" panose="020B0502040204020203" pitchFamily="34" charset="0"/>
              </a:rPr>
              <a:t>«Блинчик»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130574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Лола блинчики пекла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С пылу , с жару подала.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Ровные, румяные.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Не пресные , а пряные!</a:t>
            </a:r>
          </a:p>
        </p:txBody>
      </p:sp>
      <p:pic>
        <p:nvPicPr>
          <p:cNvPr id="2054" name="Picture 6" descr="Картинки Лол для срисовки (66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2" y="659794"/>
            <a:ext cx="4225224" cy="5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лины иллюстрация (1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4106514"/>
            <a:ext cx="2184400" cy="18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Артикуляционная гимнастика для звука 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0" t="9467" r="12943" b="15400"/>
          <a:stretch/>
        </p:blipFill>
        <p:spPr bwMode="auto">
          <a:xfrm>
            <a:off x="1105701" y="4218001"/>
            <a:ext cx="3713041" cy="2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Bahnschrift Light Condensed" panose="020B0502040204020203" pitchFamily="34" charset="0"/>
              </a:rPr>
              <a:t>«Чашечка»</a:t>
            </a:r>
            <a:endParaRPr lang="ru-RU" b="1" i="1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26068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Лола на стол накрывала,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И гостей всех зазывала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На столе поставит чашки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Для Ларисы и Наташки.</a:t>
            </a:r>
          </a:p>
        </p:txBody>
      </p:sp>
      <p:pic>
        <p:nvPicPr>
          <p:cNvPr id="3074" name="Picture 2" descr="Официальный сайт - Кукла лол купить куклу lol с доставкой по России,  оригинальные шары | Lol, Fotos de lol, Bon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027906"/>
            <a:ext cx="38385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ашка, рисунок, блюдц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8793"/>
          <a:stretch/>
        </p:blipFill>
        <p:spPr bwMode="auto">
          <a:xfrm>
            <a:off x="9159240" y="2962810"/>
            <a:ext cx="1874520" cy="163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Упражения “Чашечка” | Логопед в Итал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061448"/>
            <a:ext cx="3451225" cy="24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latin typeface="Bahnschrift Light Condensed" panose="020B0502040204020203" pitchFamily="34" charset="0"/>
              </a:rPr>
              <a:t>" Варенье"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589" y="1265931"/>
            <a:ext cx="69523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Блинчики с вареньем чудо!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Сладко, вкусно,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Но повсюду </a:t>
            </a:r>
            <a:r>
              <a:rPr lang="ru-RU" sz="4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перепачкала </a:t>
            </a: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весь рот,</a:t>
            </a:r>
            <a:b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4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Слижет </a:t>
            </a:r>
            <a:r>
              <a:rPr lang="ru-RU" sz="44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языком вот-вот.</a:t>
            </a:r>
          </a:p>
        </p:txBody>
      </p:sp>
      <p:pic>
        <p:nvPicPr>
          <p:cNvPr id="4098" name="Picture 2" descr="Варенье малиновое для коктейлей — Вечер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23" y="2980990"/>
            <a:ext cx="3048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фициальный сайт - Кукла лол купить куклу lol с доставкой по России,  оригинальные шары | Lol dolls, Hello kitty, Doll p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1" y="764581"/>
            <a:ext cx="4160520" cy="56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lfamenu.ru/uploads/kdsc-lb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003675"/>
            <a:ext cx="5940425" cy="285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6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86" y="167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Bahnschrift Light Condensed" panose="020B0502040204020203" pitchFamily="34" charset="0"/>
              </a:rPr>
              <a:t>" Почистим зубки"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285" y="983244"/>
            <a:ext cx="7692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После долгого застолья надо </a:t>
            </a:r>
            <a:r>
              <a:rPr lang="ru-RU" sz="40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Лоле </a:t>
            </a: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засыпать,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Но сначала перед сном, ротик надо </a:t>
            </a:r>
            <a:r>
              <a:rPr lang="ru-RU" sz="40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полоскать. Почистит </a:t>
            </a: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Лола зубки, </a:t>
            </a:r>
            <a:endParaRPr lang="ru-RU" sz="4000" i="1" dirty="0" smtClean="0">
              <a:solidFill>
                <a:srgbClr val="2C2D2E"/>
              </a:solidFill>
              <a:latin typeface="Bahnschrift Light Condensed" panose="020B0502040204020203" pitchFamily="34" charset="0"/>
            </a:endParaRPr>
          </a:p>
          <a:p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В</a:t>
            </a:r>
            <a:r>
              <a:rPr lang="ru-RU" sz="4000" i="1" dirty="0" smtClean="0">
                <a:solidFill>
                  <a:srgbClr val="2C2D2E"/>
                </a:solidFill>
                <a:latin typeface="Bahnschrift Light Condensed" panose="020B0502040204020203" pitchFamily="34" charset="0"/>
              </a:rPr>
              <a:t>се </a:t>
            </a: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тщательно без шутки!</a:t>
            </a:r>
          </a:p>
        </p:txBody>
      </p:sp>
      <p:pic>
        <p:nvPicPr>
          <p:cNvPr id="5122" name="Picture 2" descr="Стекло вектора и разлитое молоко Иллюстрация вектора - иллюстрации  насчитывающей изолировано, естественно: 199057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6" y="1392820"/>
            <a:ext cx="1831974" cy="18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фициальный сайт - Кукла лол купить куклу lol с доставкой по России,  оригинальные шары | Lol dolls, Lol, Doll par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50" y="-825554"/>
            <a:ext cx="4170951" cy="56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lfamenu.ru/uploads/epic428e89e9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1" y="4153343"/>
            <a:ext cx="5705069" cy="244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lfamenu.ru/uploads/a06-19-Vkusnoe-varen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63" y="3864236"/>
            <a:ext cx="384810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7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Пароход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44" y="3422780"/>
            <a:ext cx="3538855" cy="32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Bahnschrift Light Condensed" panose="020B0502040204020203" pitchFamily="34" charset="0"/>
              </a:rPr>
              <a:t>«Пароход</a:t>
            </a:r>
            <a:r>
              <a:rPr lang="ru-RU" b="1" i="1" dirty="0">
                <a:latin typeface="Bahnschrift Light Condensed" panose="020B0502040204020203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56996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Снится Лоле пароход.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У него ускорен ход.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Он спешит за треть морей,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К солнцу, к свету где теплей.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Лола машет ему вслед,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Загудит гудок в ответ.</a:t>
            </a:r>
          </a:p>
        </p:txBody>
      </p:sp>
      <p:pic>
        <p:nvPicPr>
          <p:cNvPr id="1029" name="Picture 5" descr="Идеи на тему «Куклы» (28) | куклы, кукольная вечеринка, детские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563880"/>
            <a:ext cx="4254537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8" y="190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Bahnschrift Light Condensed" panose="020B0502040204020203" pitchFamily="34" charset="0"/>
              </a:rPr>
              <a:t>"Качели"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429" y="1051494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На качелях вверх и вниз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Лоле очень нравится,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То наклоняется вперёд,</a:t>
            </a:r>
            <a:b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</a:br>
            <a:r>
              <a:rPr lang="ru-RU" sz="4000" i="1" dirty="0">
                <a:solidFill>
                  <a:srgbClr val="2C2D2E"/>
                </a:solidFill>
                <a:latin typeface="Bahnschrift Light Condensed" panose="020B0502040204020203" pitchFamily="34" charset="0"/>
              </a:rPr>
              <a:t>То снова поднимается.</a:t>
            </a:r>
          </a:p>
        </p:txBody>
      </p:sp>
      <p:pic>
        <p:nvPicPr>
          <p:cNvPr id="6146" name="Picture 2" descr="ROMANA Качели - купить в Москве, Санкт-Петербурге, Новосибирске, и др.  городах России: цены, отзывы, фото, характеристики - Ro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5" y="2032000"/>
            <a:ext cx="5792017" cy="49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lfamenu.ru/uploads/8402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6" y="3883038"/>
            <a:ext cx="3848100" cy="294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536700" y="4497400"/>
            <a:ext cx="0" cy="17145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417</Words>
  <Application>Microsoft Office PowerPoint</Application>
  <PresentationFormat>Широкоэкранный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Light Condensed</vt:lpstr>
      <vt:lpstr>Calibri</vt:lpstr>
      <vt:lpstr>Calibri Light</vt:lpstr>
      <vt:lpstr>Times New Roman</vt:lpstr>
      <vt:lpstr>Wingdings</vt:lpstr>
      <vt:lpstr>Тема Office</vt:lpstr>
      <vt:lpstr>Авторское методическое пособие для учителей-логопедов , педагогов и родителей  Комплекс артикуляционной гимнастики на отработку звука «Л» «Лола»</vt:lpstr>
      <vt:lpstr>Рекомендации педагогам и родителям:</vt:lpstr>
      <vt:lpstr>Презентация PowerPoint</vt:lpstr>
      <vt:lpstr>«Блинчик»</vt:lpstr>
      <vt:lpstr>«Чашечка»</vt:lpstr>
      <vt:lpstr>" Варенье"</vt:lpstr>
      <vt:lpstr>" Почистим зубки"</vt:lpstr>
      <vt:lpstr>«Пароход»</vt:lpstr>
      <vt:lpstr>"Качели"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Авторское методическое пособие для учителей-логопедов  Комплекс артикуляционной гимнастики на отработку звука «Л» «Лола»</dc:title>
  <dc:creator>Пользователь Windows</dc:creator>
  <cp:lastModifiedBy>Пользователь Windows</cp:lastModifiedBy>
  <cp:revision>10</cp:revision>
  <dcterms:created xsi:type="dcterms:W3CDTF">2022-01-25T08:23:19Z</dcterms:created>
  <dcterms:modified xsi:type="dcterms:W3CDTF">2022-02-14T06:47:28Z</dcterms:modified>
</cp:coreProperties>
</file>